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97" r:id="rId4"/>
    <p:sldId id="298" r:id="rId5"/>
    <p:sldId id="314" r:id="rId6"/>
    <p:sldId id="315" r:id="rId7"/>
    <p:sldId id="311" r:id="rId8"/>
    <p:sldId id="318" r:id="rId9"/>
    <p:sldId id="319" r:id="rId10"/>
    <p:sldId id="320" r:id="rId11"/>
    <p:sldId id="316" r:id="rId12"/>
    <p:sldId id="317" r:id="rId13"/>
    <p:sldId id="321" r:id="rId14"/>
    <p:sldId id="30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7000">
        <p14:ripple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93450" y="2168434"/>
            <a:ext cx="8234321" cy="588602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r>
              <a:rPr lang="cs-CZ" sz="3600" b="1" dirty="0" err="1">
                <a:solidFill>
                  <a:srgbClr val="002060"/>
                </a:solidFill>
              </a:rPr>
              <a:t>Presentation</a:t>
            </a:r>
            <a:r>
              <a:rPr lang="cs-CZ" sz="3600" b="1" dirty="0">
                <a:solidFill>
                  <a:srgbClr val="002060"/>
                </a:solidFill>
              </a:rPr>
              <a:t> </a:t>
            </a:r>
            <a:r>
              <a:rPr lang="cs-CZ" sz="3600" b="1" dirty="0" err="1">
                <a:solidFill>
                  <a:srgbClr val="002060"/>
                </a:solidFill>
              </a:rPr>
              <a:t>for</a:t>
            </a:r>
            <a:r>
              <a:rPr lang="cs-CZ" sz="3600" b="1" dirty="0">
                <a:solidFill>
                  <a:srgbClr val="002060"/>
                </a:solidFill>
              </a:rPr>
              <a:t> Erasmus+ </a:t>
            </a:r>
            <a:r>
              <a:rPr lang="cs-CZ" sz="3600" b="1" dirty="0" err="1">
                <a:solidFill>
                  <a:srgbClr val="002060"/>
                </a:solidFill>
              </a:rPr>
              <a:t>Programme</a:t>
            </a:r>
            <a:endParaRPr lang="cs-CZ" sz="3600" b="1" dirty="0">
              <a:solidFill>
                <a:srgbClr val="00206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046936" y="6166173"/>
            <a:ext cx="4524471" cy="515623"/>
          </a:xfrm>
        </p:spPr>
        <p:txBody>
          <a:bodyPr>
            <a:noAutofit/>
          </a:bodyPr>
          <a:lstStyle/>
          <a:p>
            <a:r>
              <a:rPr lang="cs-CZ" sz="3600" b="1" dirty="0"/>
              <a:t>Mgr. Petr Zbořil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791" y="260765"/>
            <a:ext cx="6144265" cy="1755057"/>
          </a:xfrm>
          <a:prstGeom prst="rect">
            <a:avLst/>
          </a:prstGeom>
        </p:spPr>
      </p:pic>
      <p:sp>
        <p:nvSpPr>
          <p:cNvPr id="5" name="Nadpis 5"/>
          <p:cNvSpPr txBox="1">
            <a:spLocks/>
          </p:cNvSpPr>
          <p:nvPr/>
        </p:nvSpPr>
        <p:spPr>
          <a:xfrm>
            <a:off x="753035" y="3240741"/>
            <a:ext cx="11026589" cy="16281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600" b="1" dirty="0">
                <a:solidFill>
                  <a:srgbClr val="FF0000"/>
                </a:solidFill>
              </a:rPr>
              <a:t>Stínování - Slovensko (Lučenec)</a:t>
            </a:r>
          </a:p>
        </p:txBody>
      </p:sp>
    </p:spTree>
    <p:extLst>
      <p:ext uri="{BB962C8B-B14F-4D97-AF65-F5344CB8AC3E}">
        <p14:creationId xmlns:p14="http://schemas.microsoft.com/office/powerpoint/2010/main" val="379196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332" y="6023829"/>
            <a:ext cx="2737414" cy="781919"/>
          </a:xfrm>
          <a:prstGeom prst="rect">
            <a:avLst/>
          </a:prstGeom>
        </p:spPr>
      </p:pic>
      <p:sp>
        <p:nvSpPr>
          <p:cNvPr id="5" name="Nadpis 5"/>
          <p:cNvSpPr txBox="1">
            <a:spLocks/>
          </p:cNvSpPr>
          <p:nvPr/>
        </p:nvSpPr>
        <p:spPr>
          <a:xfrm>
            <a:off x="450128" y="271361"/>
            <a:ext cx="10515600" cy="13255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dirty="0">
                <a:solidFill>
                  <a:srgbClr val="FF0000"/>
                </a:solidFill>
              </a:rPr>
              <a:t>Předmět – tělesná výchova</a:t>
            </a:r>
          </a:p>
        </p:txBody>
      </p:sp>
      <p:sp>
        <p:nvSpPr>
          <p:cNvPr id="8" name="Nadpis 5"/>
          <p:cNvSpPr txBox="1">
            <a:spLocks/>
          </p:cNvSpPr>
          <p:nvPr/>
        </p:nvSpPr>
        <p:spPr>
          <a:xfrm>
            <a:off x="845127" y="2697308"/>
            <a:ext cx="10515600" cy="13255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865" y="255152"/>
            <a:ext cx="1593070" cy="1593070"/>
          </a:xfrm>
          <a:prstGeom prst="rect">
            <a:avLst/>
          </a:prstGeom>
        </p:spPr>
      </p:pic>
      <p:sp>
        <p:nvSpPr>
          <p:cNvPr id="7" name="Nadpis 5"/>
          <p:cNvSpPr txBox="1">
            <a:spLocks/>
          </p:cNvSpPr>
          <p:nvPr/>
        </p:nvSpPr>
        <p:spPr>
          <a:xfrm>
            <a:off x="631523" y="2156289"/>
            <a:ext cx="10515600" cy="13255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200" dirty="0">
              <a:solidFill>
                <a:srgbClr val="FF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14" y="1596923"/>
            <a:ext cx="5442511" cy="306808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49" y="2414728"/>
            <a:ext cx="5442511" cy="306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5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116" y="6008914"/>
            <a:ext cx="2789630" cy="796834"/>
          </a:xfrm>
          <a:prstGeom prst="rect">
            <a:avLst/>
          </a:prstGeom>
        </p:spPr>
      </p:pic>
      <p:sp>
        <p:nvSpPr>
          <p:cNvPr id="5" name="Nadpis 5"/>
          <p:cNvSpPr txBox="1">
            <a:spLocks/>
          </p:cNvSpPr>
          <p:nvPr/>
        </p:nvSpPr>
        <p:spPr>
          <a:xfrm>
            <a:off x="450128" y="271361"/>
            <a:ext cx="10515600" cy="13255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dirty="0">
                <a:solidFill>
                  <a:srgbClr val="FF0000"/>
                </a:solidFill>
              </a:rPr>
              <a:t>Studijní materiály</a:t>
            </a:r>
          </a:p>
        </p:txBody>
      </p:sp>
      <p:sp>
        <p:nvSpPr>
          <p:cNvPr id="8" name="Nadpis 5"/>
          <p:cNvSpPr txBox="1">
            <a:spLocks/>
          </p:cNvSpPr>
          <p:nvPr/>
        </p:nvSpPr>
        <p:spPr>
          <a:xfrm>
            <a:off x="845127" y="2697308"/>
            <a:ext cx="10515600" cy="13255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865" y="255152"/>
            <a:ext cx="1593070" cy="1593070"/>
          </a:xfrm>
          <a:prstGeom prst="rect">
            <a:avLst/>
          </a:prstGeom>
        </p:spPr>
      </p:pic>
      <p:sp>
        <p:nvSpPr>
          <p:cNvPr id="7" name="Nadpis 5"/>
          <p:cNvSpPr txBox="1">
            <a:spLocks/>
          </p:cNvSpPr>
          <p:nvPr/>
        </p:nvSpPr>
        <p:spPr>
          <a:xfrm>
            <a:off x="762153" y="1855840"/>
            <a:ext cx="10515600" cy="13255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200" dirty="0">
              <a:solidFill>
                <a:srgbClr val="FF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1489848"/>
            <a:ext cx="3518299" cy="506604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343" y="1596923"/>
            <a:ext cx="6102522" cy="443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2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848" y="6021977"/>
            <a:ext cx="2743898" cy="783771"/>
          </a:xfrm>
          <a:prstGeom prst="rect">
            <a:avLst/>
          </a:prstGeom>
        </p:spPr>
      </p:pic>
      <p:sp>
        <p:nvSpPr>
          <p:cNvPr id="5" name="Nadpis 5"/>
          <p:cNvSpPr txBox="1">
            <a:spLocks/>
          </p:cNvSpPr>
          <p:nvPr/>
        </p:nvSpPr>
        <p:spPr>
          <a:xfrm>
            <a:off x="450128" y="271361"/>
            <a:ext cx="10515600" cy="13255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dirty="0">
                <a:solidFill>
                  <a:srgbClr val="FF0000"/>
                </a:solidFill>
              </a:rPr>
              <a:t>Mateřská škola</a:t>
            </a:r>
          </a:p>
        </p:txBody>
      </p:sp>
      <p:sp>
        <p:nvSpPr>
          <p:cNvPr id="8" name="Nadpis 5"/>
          <p:cNvSpPr txBox="1">
            <a:spLocks/>
          </p:cNvSpPr>
          <p:nvPr/>
        </p:nvSpPr>
        <p:spPr>
          <a:xfrm>
            <a:off x="845127" y="2697308"/>
            <a:ext cx="10515600" cy="13255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865" y="255152"/>
            <a:ext cx="1593070" cy="1593070"/>
          </a:xfrm>
          <a:prstGeom prst="rect">
            <a:avLst/>
          </a:prstGeom>
        </p:spPr>
      </p:pic>
      <p:sp>
        <p:nvSpPr>
          <p:cNvPr id="7" name="Nadpis 5"/>
          <p:cNvSpPr txBox="1">
            <a:spLocks/>
          </p:cNvSpPr>
          <p:nvPr/>
        </p:nvSpPr>
        <p:spPr>
          <a:xfrm>
            <a:off x="762153" y="1855840"/>
            <a:ext cx="10515600" cy="13255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200" dirty="0">
              <a:solidFill>
                <a:srgbClr val="FF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469" y="2112911"/>
            <a:ext cx="6156771" cy="347072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79" y="1567054"/>
            <a:ext cx="4356404" cy="245581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27" y="4224239"/>
            <a:ext cx="4356405" cy="245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580" y="6035040"/>
            <a:ext cx="2698166" cy="770708"/>
          </a:xfrm>
          <a:prstGeom prst="rect">
            <a:avLst/>
          </a:prstGeom>
        </p:spPr>
      </p:pic>
      <p:sp>
        <p:nvSpPr>
          <p:cNvPr id="5" name="Nadpis 5"/>
          <p:cNvSpPr txBox="1">
            <a:spLocks/>
          </p:cNvSpPr>
          <p:nvPr/>
        </p:nvSpPr>
        <p:spPr>
          <a:xfrm>
            <a:off x="450128" y="271361"/>
            <a:ext cx="10515600" cy="13255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dirty="0">
                <a:solidFill>
                  <a:srgbClr val="FF0000"/>
                </a:solidFill>
              </a:rPr>
              <a:t>Postřehy</a:t>
            </a:r>
          </a:p>
        </p:txBody>
      </p:sp>
      <p:sp>
        <p:nvSpPr>
          <p:cNvPr id="8" name="Nadpis 5"/>
          <p:cNvSpPr txBox="1">
            <a:spLocks/>
          </p:cNvSpPr>
          <p:nvPr/>
        </p:nvSpPr>
        <p:spPr>
          <a:xfrm>
            <a:off x="845127" y="2697308"/>
            <a:ext cx="10515600" cy="13255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865" y="255152"/>
            <a:ext cx="1593070" cy="1593070"/>
          </a:xfrm>
          <a:prstGeom prst="rect">
            <a:avLst/>
          </a:prstGeom>
        </p:spPr>
      </p:pic>
      <p:sp>
        <p:nvSpPr>
          <p:cNvPr id="7" name="Nadpis 5"/>
          <p:cNvSpPr txBox="1">
            <a:spLocks/>
          </p:cNvSpPr>
          <p:nvPr/>
        </p:nvSpPr>
        <p:spPr>
          <a:xfrm>
            <a:off x="762153" y="1855840"/>
            <a:ext cx="10515600" cy="13255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10" name="Nadpis 5"/>
          <p:cNvSpPr txBox="1">
            <a:spLocks/>
          </p:cNvSpPr>
          <p:nvPr/>
        </p:nvSpPr>
        <p:spPr>
          <a:xfrm>
            <a:off x="579271" y="2208541"/>
            <a:ext cx="10515600" cy="13255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200" dirty="0">
              <a:solidFill>
                <a:srgbClr val="FF0000"/>
              </a:solidFill>
            </a:endParaRPr>
          </a:p>
          <a:p>
            <a:endParaRPr lang="cs-CZ" sz="3200" dirty="0">
              <a:solidFill>
                <a:srgbClr val="FF0000"/>
              </a:solidFill>
            </a:endParaRPr>
          </a:p>
          <a:p>
            <a:r>
              <a:rPr lang="cs-CZ" sz="3200" dirty="0">
                <a:solidFill>
                  <a:srgbClr val="FF0000"/>
                </a:solidFill>
              </a:rPr>
              <a:t>- v každé místnosti je znak, vlajka a slova slovenské hymny</a:t>
            </a:r>
          </a:p>
          <a:p>
            <a:r>
              <a:rPr lang="cs-CZ" sz="3200" dirty="0">
                <a:solidFill>
                  <a:srgbClr val="FF0000"/>
                </a:solidFill>
              </a:rPr>
              <a:t>- velká přestávka po 3. vyučovací hodině</a:t>
            </a:r>
          </a:p>
          <a:p>
            <a:r>
              <a:rPr lang="cs-CZ" sz="3200" dirty="0">
                <a:solidFill>
                  <a:srgbClr val="FF0000"/>
                </a:solidFill>
              </a:rPr>
              <a:t>- kariérní řád pro učitele (+ atestace)</a:t>
            </a:r>
          </a:p>
          <a:p>
            <a:r>
              <a:rPr lang="cs-CZ" sz="3200" dirty="0">
                <a:solidFill>
                  <a:srgbClr val="FF0000"/>
                </a:solidFill>
              </a:rPr>
              <a:t>- dotace státu - příspěvek 150 € na lyžařský kurz</a:t>
            </a:r>
          </a:p>
          <a:p>
            <a:r>
              <a:rPr lang="cs-CZ" sz="3200" dirty="0">
                <a:solidFill>
                  <a:srgbClr val="FF0000"/>
                </a:solidFill>
              </a:rPr>
              <a:t>                                             + 30 € na zájmovou činnost   </a:t>
            </a:r>
          </a:p>
          <a:p>
            <a:r>
              <a:rPr lang="cs-CZ" sz="3200" dirty="0">
                <a:solidFill>
                  <a:srgbClr val="FF0000"/>
                </a:solidFill>
              </a:rPr>
              <a:t>- menší počet žáků ve skupinách (individuálnější přístup)</a:t>
            </a:r>
          </a:p>
          <a:p>
            <a:r>
              <a:rPr lang="cs-CZ" sz="3200" dirty="0">
                <a:solidFill>
                  <a:srgbClr val="FF0000"/>
                </a:solidFill>
              </a:rPr>
              <a:t>- přátelštější atmosféra (oslovování)</a:t>
            </a:r>
          </a:p>
          <a:p>
            <a:r>
              <a:rPr lang="cs-CZ" sz="3200" dirty="0">
                <a:solidFill>
                  <a:srgbClr val="FF0000"/>
                </a:solidFill>
              </a:rPr>
              <a:t>- formy tréninku přeneseny do hodin TV </a:t>
            </a:r>
          </a:p>
        </p:txBody>
      </p:sp>
    </p:spTree>
    <p:extLst>
      <p:ext uri="{BB962C8B-B14F-4D97-AF65-F5344CB8AC3E}">
        <p14:creationId xmlns:p14="http://schemas.microsoft.com/office/powerpoint/2010/main" val="70257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34885" y="6144158"/>
            <a:ext cx="3706490" cy="515623"/>
          </a:xfrm>
        </p:spPr>
        <p:txBody>
          <a:bodyPr>
            <a:noAutofit/>
          </a:bodyPr>
          <a:lstStyle/>
          <a:p>
            <a:r>
              <a:rPr lang="cs-CZ" sz="4000" b="1" dirty="0"/>
              <a:t>Mgr. Petr Zbořil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24" y="198219"/>
            <a:ext cx="6457774" cy="184460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941" y="2531181"/>
            <a:ext cx="3599819" cy="239837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700" y="2177900"/>
            <a:ext cx="3599822" cy="2398380"/>
          </a:xfrm>
          <a:prstGeom prst="rect">
            <a:avLst/>
          </a:prstGeom>
        </p:spPr>
      </p:pic>
      <p:sp>
        <p:nvSpPr>
          <p:cNvPr id="6" name="Nadpis 5"/>
          <p:cNvSpPr txBox="1">
            <a:spLocks/>
          </p:cNvSpPr>
          <p:nvPr/>
        </p:nvSpPr>
        <p:spPr>
          <a:xfrm>
            <a:off x="417403" y="1869984"/>
            <a:ext cx="6225810" cy="2915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dirty="0">
                <a:solidFill>
                  <a:srgbClr val="FF0000"/>
                </a:solidFill>
              </a:rPr>
              <a:t>Děkuji </a:t>
            </a:r>
          </a:p>
          <a:p>
            <a:r>
              <a:rPr lang="cs-CZ" sz="4800" b="1" dirty="0">
                <a:solidFill>
                  <a:srgbClr val="FF0000"/>
                </a:solidFill>
              </a:rPr>
              <a:t>za </a:t>
            </a:r>
          </a:p>
          <a:p>
            <a:r>
              <a:rPr lang="cs-CZ" sz="4800" b="1" dirty="0">
                <a:solidFill>
                  <a:srgbClr val="FF0000"/>
                </a:solidFill>
              </a:rPr>
              <a:t>pozornost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7D88352-FB08-4BA9-ADB1-BB8C8B4F79CC}"/>
              </a:ext>
            </a:extLst>
          </p:cNvPr>
          <p:cNvSpPr/>
          <p:nvPr/>
        </p:nvSpPr>
        <p:spPr>
          <a:xfrm>
            <a:off x="250625" y="5105509"/>
            <a:ext cx="7448402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60"/>
              </a:spcAft>
            </a:pPr>
            <a:r>
              <a:rPr lang="cs-CZ" b="1" i="1" dirty="0">
                <a:latin typeface="Arial" panose="020B0604020202020204" pitchFamily="34" charset="0"/>
                <a:ea typeface="Calibri" panose="020F0502020204030204" pitchFamily="34" charset="0"/>
              </a:rPr>
              <a:t>Tento projekt je realizován za finanční podpory programu Erasmus+ Evropské unie.</a:t>
            </a:r>
            <a:endParaRPr lang="cs-CZ" sz="3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b="1" i="1" dirty="0">
                <a:latin typeface="Arial" panose="020B0604020202020204" pitchFamily="34" charset="0"/>
                <a:ea typeface="Calibri" panose="020F0502020204030204" pitchFamily="34" charset="0"/>
              </a:rPr>
              <a:t>Za obsah sdělení odpovídá výlučně autor. Sdělení nereprezentuje názory Evropské komise a Evropská komise neodpovídá za použití informací, jež jsou jeho obsahem.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605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851" y="6035040"/>
            <a:ext cx="2743895" cy="783770"/>
          </a:xfrm>
          <a:prstGeom prst="rect">
            <a:avLst/>
          </a:prstGeom>
        </p:spPr>
      </p:pic>
      <p:sp>
        <p:nvSpPr>
          <p:cNvPr id="5" name="Nadpis 5"/>
          <p:cNvSpPr txBox="1">
            <a:spLocks/>
          </p:cNvSpPr>
          <p:nvPr/>
        </p:nvSpPr>
        <p:spPr>
          <a:xfrm>
            <a:off x="466304" y="255152"/>
            <a:ext cx="10515600" cy="13255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000" b="1" dirty="0">
                <a:solidFill>
                  <a:srgbClr val="FF0000"/>
                </a:solidFill>
              </a:rPr>
              <a:t>Obsah</a:t>
            </a:r>
          </a:p>
        </p:txBody>
      </p:sp>
      <p:sp>
        <p:nvSpPr>
          <p:cNvPr id="8" name="Nadpis 5"/>
          <p:cNvSpPr txBox="1">
            <a:spLocks/>
          </p:cNvSpPr>
          <p:nvPr/>
        </p:nvSpPr>
        <p:spPr>
          <a:xfrm>
            <a:off x="832064" y="2472378"/>
            <a:ext cx="10515600" cy="13255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FF0000"/>
                </a:solidFill>
              </a:rPr>
              <a:t>1) Město Lučenec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2) </a:t>
            </a:r>
            <a:r>
              <a:rPr lang="cs-CZ" sz="3200" b="1" dirty="0" err="1">
                <a:solidFill>
                  <a:srgbClr val="FF0000"/>
                </a:solidFill>
              </a:rPr>
              <a:t>Stredná</a:t>
            </a:r>
            <a:r>
              <a:rPr lang="cs-CZ" sz="3200" b="1" dirty="0">
                <a:solidFill>
                  <a:srgbClr val="FF0000"/>
                </a:solidFill>
              </a:rPr>
              <a:t> odborná škola pedagogická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3) Předmět - tělesná výchova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4) Studijní materiály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5) Mateřská škola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6) Postřehy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865" y="255152"/>
            <a:ext cx="1593070" cy="159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0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115" y="6008915"/>
            <a:ext cx="2789631" cy="796834"/>
          </a:xfrm>
          <a:prstGeom prst="rect">
            <a:avLst/>
          </a:prstGeom>
        </p:spPr>
      </p:pic>
      <p:sp>
        <p:nvSpPr>
          <p:cNvPr id="5" name="Nadpis 5"/>
          <p:cNvSpPr txBox="1">
            <a:spLocks/>
          </p:cNvSpPr>
          <p:nvPr/>
        </p:nvSpPr>
        <p:spPr>
          <a:xfrm>
            <a:off x="518556" y="284422"/>
            <a:ext cx="10515600" cy="13255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>
                <a:solidFill>
                  <a:srgbClr val="FF0000"/>
                </a:solidFill>
              </a:rPr>
              <a:t>Město Lučenec</a:t>
            </a:r>
            <a:endParaRPr lang="cs-CZ" sz="4800" b="1" dirty="0">
              <a:solidFill>
                <a:srgbClr val="FF0000"/>
              </a:solidFill>
            </a:endParaRPr>
          </a:p>
        </p:txBody>
      </p:sp>
      <p:sp>
        <p:nvSpPr>
          <p:cNvPr id="8" name="Nadpis 5"/>
          <p:cNvSpPr txBox="1">
            <a:spLocks/>
          </p:cNvSpPr>
          <p:nvPr/>
        </p:nvSpPr>
        <p:spPr>
          <a:xfrm>
            <a:off x="838200" y="1304560"/>
            <a:ext cx="10515600" cy="13255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rgbClr val="FF0000"/>
                </a:solidFill>
              </a:rPr>
              <a:t>Banskobystrický kraj, cca 28 000 obyvatel</a:t>
            </a:r>
          </a:p>
          <a:p>
            <a:endParaRPr lang="cs-CZ" sz="3200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865" y="255152"/>
            <a:ext cx="1593070" cy="159307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8" y="2238032"/>
            <a:ext cx="7182126" cy="416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4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697" y="6055069"/>
            <a:ext cx="2628049" cy="750679"/>
          </a:xfrm>
          <a:prstGeom prst="rect">
            <a:avLst/>
          </a:prstGeom>
        </p:spPr>
      </p:pic>
      <p:sp>
        <p:nvSpPr>
          <p:cNvPr id="5" name="Nadpis 5"/>
          <p:cNvSpPr txBox="1">
            <a:spLocks/>
          </p:cNvSpPr>
          <p:nvPr/>
        </p:nvSpPr>
        <p:spPr>
          <a:xfrm>
            <a:off x="450128" y="271361"/>
            <a:ext cx="10515600" cy="13255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dirty="0" err="1">
                <a:solidFill>
                  <a:srgbClr val="FF0000"/>
                </a:solidFill>
              </a:rPr>
              <a:t>Stredná</a:t>
            </a:r>
            <a:r>
              <a:rPr lang="cs-CZ" sz="4800" b="1" dirty="0">
                <a:solidFill>
                  <a:srgbClr val="FF0000"/>
                </a:solidFill>
              </a:rPr>
              <a:t> oborná škola pedagogická</a:t>
            </a:r>
          </a:p>
        </p:txBody>
      </p:sp>
      <p:sp>
        <p:nvSpPr>
          <p:cNvPr id="8" name="Nadpis 5"/>
          <p:cNvSpPr txBox="1">
            <a:spLocks/>
          </p:cNvSpPr>
          <p:nvPr/>
        </p:nvSpPr>
        <p:spPr>
          <a:xfrm>
            <a:off x="845127" y="2697308"/>
            <a:ext cx="10515600" cy="13255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865" y="255152"/>
            <a:ext cx="1593070" cy="1593070"/>
          </a:xfrm>
          <a:prstGeom prst="rect">
            <a:avLst/>
          </a:prstGeom>
        </p:spPr>
      </p:pic>
      <p:sp>
        <p:nvSpPr>
          <p:cNvPr id="12" name="Nadpis 5"/>
          <p:cNvSpPr txBox="1">
            <a:spLocks/>
          </p:cNvSpPr>
          <p:nvPr/>
        </p:nvSpPr>
        <p:spPr>
          <a:xfrm>
            <a:off x="762153" y="1855840"/>
            <a:ext cx="10515600" cy="13255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rgbClr val="FF0000"/>
                </a:solidFill>
              </a:rPr>
              <a:t>- cca 350 žáků</a:t>
            </a:r>
          </a:p>
          <a:p>
            <a:r>
              <a:rPr lang="cs-CZ" sz="3200" dirty="0">
                <a:solidFill>
                  <a:srgbClr val="FF0000"/>
                </a:solidFill>
              </a:rPr>
              <a:t>- 35 pedagogů</a:t>
            </a:r>
          </a:p>
          <a:p>
            <a:r>
              <a:rPr lang="cs-CZ" sz="3200" dirty="0">
                <a:solidFill>
                  <a:srgbClr val="FF0000"/>
                </a:solidFill>
              </a:rPr>
              <a:t>- dvojjazyčná škola (maďarské obory)  </a:t>
            </a:r>
          </a:p>
          <a:p>
            <a:endParaRPr lang="cs-CZ" sz="3200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93" y="3268913"/>
            <a:ext cx="5926030" cy="334065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837" y="1879409"/>
            <a:ext cx="2371507" cy="420684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390" y="2002139"/>
            <a:ext cx="2286717" cy="405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5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312" y="6048103"/>
            <a:ext cx="2652434" cy="757645"/>
          </a:xfrm>
          <a:prstGeom prst="rect">
            <a:avLst/>
          </a:prstGeom>
        </p:spPr>
      </p:pic>
      <p:sp>
        <p:nvSpPr>
          <p:cNvPr id="5" name="Nadpis 5"/>
          <p:cNvSpPr txBox="1">
            <a:spLocks/>
          </p:cNvSpPr>
          <p:nvPr/>
        </p:nvSpPr>
        <p:spPr>
          <a:xfrm>
            <a:off x="450128" y="271361"/>
            <a:ext cx="10515600" cy="13255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dirty="0" err="1">
                <a:solidFill>
                  <a:srgbClr val="FF0000"/>
                </a:solidFill>
              </a:rPr>
              <a:t>Stredná</a:t>
            </a:r>
            <a:r>
              <a:rPr lang="cs-CZ" sz="4800" b="1" dirty="0">
                <a:solidFill>
                  <a:srgbClr val="FF0000"/>
                </a:solidFill>
              </a:rPr>
              <a:t> oborná škola pedagogická</a:t>
            </a:r>
          </a:p>
        </p:txBody>
      </p:sp>
      <p:sp>
        <p:nvSpPr>
          <p:cNvPr id="8" name="Nadpis 5"/>
          <p:cNvSpPr txBox="1">
            <a:spLocks/>
          </p:cNvSpPr>
          <p:nvPr/>
        </p:nvSpPr>
        <p:spPr>
          <a:xfrm>
            <a:off x="845127" y="2697308"/>
            <a:ext cx="10515600" cy="13255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865" y="255152"/>
            <a:ext cx="1593070" cy="1593070"/>
          </a:xfrm>
          <a:prstGeom prst="rect">
            <a:avLst/>
          </a:prstGeom>
        </p:spPr>
      </p:pic>
      <p:sp>
        <p:nvSpPr>
          <p:cNvPr id="12" name="Nadpis 5"/>
          <p:cNvSpPr txBox="1">
            <a:spLocks/>
          </p:cNvSpPr>
          <p:nvPr/>
        </p:nvSpPr>
        <p:spPr>
          <a:xfrm>
            <a:off x="762153" y="1855840"/>
            <a:ext cx="10515600" cy="13255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200" dirty="0">
              <a:solidFill>
                <a:srgbClr val="FF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4" y="1518545"/>
            <a:ext cx="4303419" cy="242594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4203409"/>
            <a:ext cx="4303419" cy="242594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770" y="1855840"/>
            <a:ext cx="2245979" cy="3984171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863" y="1518545"/>
            <a:ext cx="2245979" cy="39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7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009" y="6028021"/>
            <a:ext cx="2722737" cy="777727"/>
          </a:xfrm>
          <a:prstGeom prst="rect">
            <a:avLst/>
          </a:prstGeom>
        </p:spPr>
      </p:pic>
      <p:sp>
        <p:nvSpPr>
          <p:cNvPr id="5" name="Nadpis 5"/>
          <p:cNvSpPr txBox="1">
            <a:spLocks/>
          </p:cNvSpPr>
          <p:nvPr/>
        </p:nvSpPr>
        <p:spPr>
          <a:xfrm>
            <a:off x="450128" y="271361"/>
            <a:ext cx="10515600" cy="13255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dirty="0" err="1">
                <a:solidFill>
                  <a:srgbClr val="FF0000"/>
                </a:solidFill>
              </a:rPr>
              <a:t>Stredná</a:t>
            </a:r>
            <a:r>
              <a:rPr lang="cs-CZ" sz="4800" b="1" dirty="0">
                <a:solidFill>
                  <a:srgbClr val="FF0000"/>
                </a:solidFill>
              </a:rPr>
              <a:t> oborná škola pedagogická</a:t>
            </a:r>
          </a:p>
        </p:txBody>
      </p:sp>
      <p:sp>
        <p:nvSpPr>
          <p:cNvPr id="8" name="Nadpis 5"/>
          <p:cNvSpPr txBox="1">
            <a:spLocks/>
          </p:cNvSpPr>
          <p:nvPr/>
        </p:nvSpPr>
        <p:spPr>
          <a:xfrm>
            <a:off x="845127" y="2697308"/>
            <a:ext cx="10515600" cy="13255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865" y="255152"/>
            <a:ext cx="1593070" cy="1593070"/>
          </a:xfrm>
          <a:prstGeom prst="rect">
            <a:avLst/>
          </a:prstGeom>
        </p:spPr>
      </p:pic>
      <p:sp>
        <p:nvSpPr>
          <p:cNvPr id="12" name="Nadpis 5"/>
          <p:cNvSpPr txBox="1">
            <a:spLocks/>
          </p:cNvSpPr>
          <p:nvPr/>
        </p:nvSpPr>
        <p:spPr>
          <a:xfrm>
            <a:off x="579271" y="1855840"/>
            <a:ext cx="10515600" cy="13255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rgbClr val="FF0000"/>
                </a:solidFill>
              </a:rPr>
              <a:t>- obory - </a:t>
            </a:r>
            <a:r>
              <a:rPr lang="cs-CZ" sz="3200" dirty="0" err="1">
                <a:solidFill>
                  <a:srgbClr val="FF0000"/>
                </a:solidFill>
              </a:rPr>
              <a:t>učiteľstvo</a:t>
            </a: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dirty="0" err="1">
                <a:solidFill>
                  <a:srgbClr val="FF0000"/>
                </a:solidFill>
              </a:rPr>
              <a:t>pre</a:t>
            </a:r>
            <a:r>
              <a:rPr lang="cs-CZ" sz="3200" dirty="0">
                <a:solidFill>
                  <a:srgbClr val="FF0000"/>
                </a:solidFill>
              </a:rPr>
              <a:t> MŠ a </a:t>
            </a:r>
            <a:r>
              <a:rPr lang="cs-CZ" sz="3200" dirty="0" err="1">
                <a:solidFill>
                  <a:srgbClr val="FF0000"/>
                </a:solidFill>
              </a:rPr>
              <a:t>vychovávateľstvo</a:t>
            </a:r>
            <a:endParaRPr lang="cs-CZ" sz="3200" dirty="0">
              <a:solidFill>
                <a:srgbClr val="FF0000"/>
              </a:solidFill>
            </a:endParaRPr>
          </a:p>
          <a:p>
            <a:r>
              <a:rPr lang="cs-CZ" sz="3200" dirty="0">
                <a:solidFill>
                  <a:srgbClr val="FF0000"/>
                </a:solidFill>
              </a:rPr>
              <a:t>              - sociálno-výchovný pracovník</a:t>
            </a:r>
          </a:p>
          <a:p>
            <a:r>
              <a:rPr lang="cs-CZ" sz="3200" dirty="0">
                <a:solidFill>
                  <a:srgbClr val="FF0000"/>
                </a:solidFill>
              </a:rPr>
              <a:t>              - animátor </a:t>
            </a:r>
            <a:r>
              <a:rPr lang="cs-CZ" sz="3200" dirty="0" err="1">
                <a:solidFill>
                  <a:srgbClr val="FF0000"/>
                </a:solidFill>
              </a:rPr>
              <a:t>voľného</a:t>
            </a:r>
            <a:r>
              <a:rPr lang="cs-CZ" sz="3200" dirty="0">
                <a:solidFill>
                  <a:srgbClr val="FF0000"/>
                </a:solidFill>
              </a:rPr>
              <a:t> času/pedagogický asistent </a:t>
            </a:r>
          </a:p>
          <a:p>
            <a:r>
              <a:rPr lang="cs-CZ" sz="3200" dirty="0">
                <a:solidFill>
                  <a:srgbClr val="FF0000"/>
                </a:solidFill>
              </a:rPr>
              <a:t>              - 1. třída - maďarština (</a:t>
            </a:r>
            <a:r>
              <a:rPr lang="cs-CZ" sz="3200" dirty="0" err="1">
                <a:solidFill>
                  <a:srgbClr val="FF0000"/>
                </a:solidFill>
              </a:rPr>
              <a:t>učiteľstvo</a:t>
            </a: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dirty="0" err="1">
                <a:solidFill>
                  <a:srgbClr val="FF0000"/>
                </a:solidFill>
              </a:rPr>
              <a:t>pre</a:t>
            </a:r>
            <a:r>
              <a:rPr lang="cs-CZ" sz="3200" dirty="0">
                <a:solidFill>
                  <a:srgbClr val="FF0000"/>
                </a:solidFill>
              </a:rPr>
              <a:t> MŠ)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3728958"/>
            <a:ext cx="3448595" cy="229906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12" y="4389120"/>
            <a:ext cx="3730750" cy="210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848" y="6021977"/>
            <a:ext cx="2743898" cy="783771"/>
          </a:xfrm>
          <a:prstGeom prst="rect">
            <a:avLst/>
          </a:prstGeom>
        </p:spPr>
      </p:pic>
      <p:sp>
        <p:nvSpPr>
          <p:cNvPr id="5" name="Nadpis 5"/>
          <p:cNvSpPr txBox="1">
            <a:spLocks/>
          </p:cNvSpPr>
          <p:nvPr/>
        </p:nvSpPr>
        <p:spPr>
          <a:xfrm>
            <a:off x="450128" y="271361"/>
            <a:ext cx="10515600" cy="13255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dirty="0">
                <a:solidFill>
                  <a:srgbClr val="FF0000"/>
                </a:solidFill>
              </a:rPr>
              <a:t>Předmět – tělesná výchova</a:t>
            </a:r>
          </a:p>
        </p:txBody>
      </p:sp>
      <p:sp>
        <p:nvSpPr>
          <p:cNvPr id="8" name="Nadpis 5"/>
          <p:cNvSpPr txBox="1">
            <a:spLocks/>
          </p:cNvSpPr>
          <p:nvPr/>
        </p:nvSpPr>
        <p:spPr>
          <a:xfrm>
            <a:off x="845127" y="2697308"/>
            <a:ext cx="10515600" cy="13255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865" y="255152"/>
            <a:ext cx="1593070" cy="1593070"/>
          </a:xfrm>
          <a:prstGeom prst="rect">
            <a:avLst/>
          </a:prstGeom>
        </p:spPr>
      </p:pic>
      <p:sp>
        <p:nvSpPr>
          <p:cNvPr id="7" name="Nadpis 5"/>
          <p:cNvSpPr txBox="1">
            <a:spLocks/>
          </p:cNvSpPr>
          <p:nvPr/>
        </p:nvSpPr>
        <p:spPr>
          <a:xfrm>
            <a:off x="762153" y="1855840"/>
            <a:ext cx="10515600" cy="13255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rgbClr val="FF0000"/>
                </a:solidFill>
              </a:rPr>
              <a:t>- </a:t>
            </a:r>
            <a:r>
              <a:rPr lang="cs-CZ" sz="3200" dirty="0" err="1">
                <a:solidFill>
                  <a:srgbClr val="FF0000"/>
                </a:solidFill>
              </a:rPr>
              <a:t>Telesná</a:t>
            </a:r>
            <a:r>
              <a:rPr lang="cs-CZ" sz="3200" dirty="0">
                <a:solidFill>
                  <a:srgbClr val="FF0000"/>
                </a:solidFill>
              </a:rPr>
              <a:t> a </a:t>
            </a:r>
            <a:r>
              <a:rPr lang="cs-CZ" sz="3200" dirty="0" err="1">
                <a:solidFill>
                  <a:srgbClr val="FF0000"/>
                </a:solidFill>
              </a:rPr>
              <a:t>športová</a:t>
            </a:r>
            <a:r>
              <a:rPr lang="cs-CZ" sz="3200" dirty="0">
                <a:solidFill>
                  <a:srgbClr val="FF0000"/>
                </a:solidFill>
              </a:rPr>
              <a:t> výchova (2 hod/týden) -1.- 4. ročník</a:t>
            </a:r>
          </a:p>
          <a:p>
            <a:r>
              <a:rPr lang="cs-CZ" sz="3200" dirty="0">
                <a:solidFill>
                  <a:srgbClr val="FF0000"/>
                </a:solidFill>
              </a:rPr>
              <a:t>- Metodika </a:t>
            </a:r>
            <a:r>
              <a:rPr lang="cs-CZ" sz="3200" dirty="0" err="1">
                <a:solidFill>
                  <a:srgbClr val="FF0000"/>
                </a:solidFill>
              </a:rPr>
              <a:t>telesnej</a:t>
            </a:r>
            <a:r>
              <a:rPr lang="cs-CZ" sz="3200" dirty="0">
                <a:solidFill>
                  <a:srgbClr val="FF0000"/>
                </a:solidFill>
              </a:rPr>
              <a:t> výchovy (1 hod/týden) - 1.- 3. ročník</a:t>
            </a:r>
          </a:p>
          <a:p>
            <a:r>
              <a:rPr lang="cs-CZ" sz="3200" dirty="0">
                <a:solidFill>
                  <a:srgbClr val="FF0000"/>
                </a:solidFill>
              </a:rPr>
              <a:t>- Pohybová </a:t>
            </a:r>
            <a:r>
              <a:rPr lang="cs-CZ" sz="3200" dirty="0" err="1">
                <a:solidFill>
                  <a:srgbClr val="FF0000"/>
                </a:solidFill>
              </a:rPr>
              <a:t>kultúra</a:t>
            </a:r>
            <a:r>
              <a:rPr lang="cs-CZ" sz="3200" dirty="0">
                <a:solidFill>
                  <a:srgbClr val="FF0000"/>
                </a:solidFill>
              </a:rPr>
              <a:t> (2 hod/týden) - 3.- 4. ročník (volitelný sem.)</a:t>
            </a:r>
          </a:p>
          <a:p>
            <a:endParaRPr lang="cs-CZ" sz="3200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685" y="3942955"/>
            <a:ext cx="3522300" cy="198561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4271" y="3944485"/>
            <a:ext cx="3529318" cy="198956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4193" y="3940513"/>
            <a:ext cx="3525424" cy="198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3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849" y="6021977"/>
            <a:ext cx="2743898" cy="783771"/>
          </a:xfrm>
          <a:prstGeom prst="rect">
            <a:avLst/>
          </a:prstGeom>
        </p:spPr>
      </p:pic>
      <p:sp>
        <p:nvSpPr>
          <p:cNvPr id="5" name="Nadpis 5"/>
          <p:cNvSpPr txBox="1">
            <a:spLocks/>
          </p:cNvSpPr>
          <p:nvPr/>
        </p:nvSpPr>
        <p:spPr>
          <a:xfrm>
            <a:off x="450128" y="271361"/>
            <a:ext cx="10515600" cy="13255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dirty="0">
                <a:solidFill>
                  <a:srgbClr val="FF0000"/>
                </a:solidFill>
              </a:rPr>
              <a:t>Předmět – tělesná výchova</a:t>
            </a:r>
          </a:p>
        </p:txBody>
      </p:sp>
      <p:sp>
        <p:nvSpPr>
          <p:cNvPr id="8" name="Nadpis 5"/>
          <p:cNvSpPr txBox="1">
            <a:spLocks/>
          </p:cNvSpPr>
          <p:nvPr/>
        </p:nvSpPr>
        <p:spPr>
          <a:xfrm>
            <a:off x="845127" y="2697308"/>
            <a:ext cx="10515600" cy="13255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865" y="255152"/>
            <a:ext cx="1593070" cy="1593070"/>
          </a:xfrm>
          <a:prstGeom prst="rect">
            <a:avLst/>
          </a:prstGeom>
        </p:spPr>
      </p:pic>
      <p:sp>
        <p:nvSpPr>
          <p:cNvPr id="7" name="Nadpis 5"/>
          <p:cNvSpPr txBox="1">
            <a:spLocks/>
          </p:cNvSpPr>
          <p:nvPr/>
        </p:nvSpPr>
        <p:spPr>
          <a:xfrm>
            <a:off x="631523" y="2156289"/>
            <a:ext cx="10515600" cy="13255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rgbClr val="FF0000"/>
                </a:solidFill>
              </a:rPr>
              <a:t>- všechny hodiny TV jsou dělené (proti jinému předmětu)</a:t>
            </a:r>
          </a:p>
          <a:p>
            <a:r>
              <a:rPr lang="cs-CZ" sz="3200" dirty="0">
                <a:solidFill>
                  <a:srgbClr val="FF0000"/>
                </a:solidFill>
              </a:rPr>
              <a:t>- povinný kurz bruslení (ostatní jsou nepovinné)</a:t>
            </a:r>
          </a:p>
          <a:p>
            <a:r>
              <a:rPr lang="cs-CZ" sz="3200" dirty="0">
                <a:solidFill>
                  <a:srgbClr val="FF0000"/>
                </a:solidFill>
              </a:rPr>
              <a:t>- neexistují specializace - nemohou maturovat z TV</a:t>
            </a:r>
          </a:p>
          <a:p>
            <a:r>
              <a:rPr lang="cs-CZ" sz="3200" dirty="0">
                <a:solidFill>
                  <a:srgbClr val="FF0000"/>
                </a:solidFill>
              </a:rPr>
              <a:t>- disponují malou TV a metodickou místností (posilovna)</a:t>
            </a:r>
          </a:p>
          <a:p>
            <a:r>
              <a:rPr lang="cs-CZ" sz="3200" dirty="0">
                <a:solidFill>
                  <a:srgbClr val="FF0000"/>
                </a:solidFill>
              </a:rPr>
              <a:t>- atletický areál</a:t>
            </a:r>
          </a:p>
          <a:p>
            <a:endParaRPr lang="cs-CZ" sz="3200" dirty="0">
              <a:solidFill>
                <a:srgbClr val="FF0000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3" y="3986643"/>
            <a:ext cx="4870420" cy="274558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22" y="3425403"/>
            <a:ext cx="3984171" cy="224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1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848" y="6021977"/>
            <a:ext cx="2743898" cy="783771"/>
          </a:xfrm>
          <a:prstGeom prst="rect">
            <a:avLst/>
          </a:prstGeom>
        </p:spPr>
      </p:pic>
      <p:sp>
        <p:nvSpPr>
          <p:cNvPr id="5" name="Nadpis 5"/>
          <p:cNvSpPr txBox="1">
            <a:spLocks/>
          </p:cNvSpPr>
          <p:nvPr/>
        </p:nvSpPr>
        <p:spPr>
          <a:xfrm>
            <a:off x="450128" y="271361"/>
            <a:ext cx="10515600" cy="13255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dirty="0">
                <a:solidFill>
                  <a:srgbClr val="FF0000"/>
                </a:solidFill>
              </a:rPr>
              <a:t>Předmět – tělesná výchova</a:t>
            </a:r>
          </a:p>
        </p:txBody>
      </p:sp>
      <p:sp>
        <p:nvSpPr>
          <p:cNvPr id="8" name="Nadpis 5"/>
          <p:cNvSpPr txBox="1">
            <a:spLocks/>
          </p:cNvSpPr>
          <p:nvPr/>
        </p:nvSpPr>
        <p:spPr>
          <a:xfrm>
            <a:off x="845127" y="2697308"/>
            <a:ext cx="10515600" cy="13255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865" y="255152"/>
            <a:ext cx="1593070" cy="1593070"/>
          </a:xfrm>
          <a:prstGeom prst="rect">
            <a:avLst/>
          </a:prstGeom>
        </p:spPr>
      </p:pic>
      <p:sp>
        <p:nvSpPr>
          <p:cNvPr id="7" name="Nadpis 5"/>
          <p:cNvSpPr txBox="1">
            <a:spLocks/>
          </p:cNvSpPr>
          <p:nvPr/>
        </p:nvSpPr>
        <p:spPr>
          <a:xfrm>
            <a:off x="631523" y="2156289"/>
            <a:ext cx="10515600" cy="13255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200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653" y="2323542"/>
            <a:ext cx="5429676" cy="306084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62" y="1707095"/>
            <a:ext cx="5441506" cy="306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0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Zasedací místnost Ion</Template>
  <TotalTime>919</TotalTime>
  <Words>301</Words>
  <Application>Microsoft Office PowerPoint</Application>
  <PresentationFormat>Širokoúhlá obrazovka</PresentationFormat>
  <Paragraphs>53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 2</vt:lpstr>
      <vt:lpstr>HDOfficeLightV0</vt:lpstr>
      <vt:lpstr>Presentation for Erasmus+ Programme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GJB a SPgŠ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for Erasmus + programme</dc:title>
  <dc:creator>Andrea Gregorová</dc:creator>
  <cp:lastModifiedBy>Ludmila Fridrichová, Mgr.</cp:lastModifiedBy>
  <cp:revision>75</cp:revision>
  <dcterms:created xsi:type="dcterms:W3CDTF">2017-04-05T13:44:26Z</dcterms:created>
  <dcterms:modified xsi:type="dcterms:W3CDTF">2019-11-11T18:27:09Z</dcterms:modified>
</cp:coreProperties>
</file>