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2" r:id="rId5"/>
    <p:sldId id="259" r:id="rId6"/>
    <p:sldId id="264" r:id="rId7"/>
    <p:sldId id="260" r:id="rId8"/>
    <p:sldId id="265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4DCCA-8FEB-4956-8F11-C9B6237834A2}" v="9" dt="2019-04-19T12:50:41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95" d="100"/>
          <a:sy n="95" d="100"/>
        </p:scale>
        <p:origin x="63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Herinková, Mgr." userId="2de8ebcc-d6c5-472f-9e2b-4699300b3a2e" providerId="ADAL" clId="{06A4DCCA-8FEB-4956-8F11-C9B6237834A2}"/>
    <pc:docChg chg="addSld modSld">
      <pc:chgData name="Kateřina Herinková, Mgr." userId="2de8ebcc-d6c5-472f-9e2b-4699300b3a2e" providerId="ADAL" clId="{06A4DCCA-8FEB-4956-8F11-C9B6237834A2}" dt="2019-04-19T12:51:03.894" v="43" actId="1076"/>
      <pc:docMkLst>
        <pc:docMk/>
      </pc:docMkLst>
      <pc:sldChg chg="addSp delSp modSp add">
        <pc:chgData name="Kateřina Herinková, Mgr." userId="2de8ebcc-d6c5-472f-9e2b-4699300b3a2e" providerId="ADAL" clId="{06A4DCCA-8FEB-4956-8F11-C9B6237834A2}" dt="2019-04-19T12:51:03.894" v="43" actId="1076"/>
        <pc:sldMkLst>
          <pc:docMk/>
          <pc:sldMk cId="1430039813" sldId="266"/>
        </pc:sldMkLst>
        <pc:spChg chg="add mod">
          <ac:chgData name="Kateřina Herinková, Mgr." userId="2de8ebcc-d6c5-472f-9e2b-4699300b3a2e" providerId="ADAL" clId="{06A4DCCA-8FEB-4956-8F11-C9B6237834A2}" dt="2019-04-19T12:49:40.110" v="35" actId="1076"/>
          <ac:spMkLst>
            <pc:docMk/>
            <pc:sldMk cId="1430039813" sldId="266"/>
            <ac:spMk id="2" creationId="{96F923E2-E61A-470E-A379-446E0E2F168F}"/>
          </ac:spMkLst>
        </pc:spChg>
        <pc:spChg chg="add mod">
          <ac:chgData name="Kateřina Herinková, Mgr." userId="2de8ebcc-d6c5-472f-9e2b-4699300b3a2e" providerId="ADAL" clId="{06A4DCCA-8FEB-4956-8F11-C9B6237834A2}" dt="2019-04-19T12:50:50.819" v="40" actId="1076"/>
          <ac:spMkLst>
            <pc:docMk/>
            <pc:sldMk cId="1430039813" sldId="266"/>
            <ac:spMk id="5" creationId="{920CD8BE-3C06-48EA-8FAE-1F289DF20026}"/>
          </ac:spMkLst>
        </pc:spChg>
        <pc:spChg chg="add mod">
          <ac:chgData name="Kateřina Herinková, Mgr." userId="2de8ebcc-d6c5-472f-9e2b-4699300b3a2e" providerId="ADAL" clId="{06A4DCCA-8FEB-4956-8F11-C9B6237834A2}" dt="2019-04-19T12:51:03.894" v="43" actId="1076"/>
          <ac:spMkLst>
            <pc:docMk/>
            <pc:sldMk cId="1430039813" sldId="266"/>
            <ac:spMk id="8" creationId="{F6529DFC-F6AA-45CC-8753-E9A4FDE7688D}"/>
          </ac:spMkLst>
        </pc:spChg>
        <pc:picChg chg="add">
          <ac:chgData name="Kateřina Herinková, Mgr." userId="2de8ebcc-d6c5-472f-9e2b-4699300b3a2e" providerId="ADAL" clId="{06A4DCCA-8FEB-4956-8F11-C9B6237834A2}" dt="2019-04-19T12:48:03.592" v="26"/>
          <ac:picMkLst>
            <pc:docMk/>
            <pc:sldMk cId="1430039813" sldId="266"/>
            <ac:picMk id="3" creationId="{4FCE9C85-084C-4685-9C30-523A3ED40F88}"/>
          </ac:picMkLst>
        </pc:picChg>
        <pc:picChg chg="add del">
          <ac:chgData name="Kateřina Herinková, Mgr." userId="2de8ebcc-d6c5-472f-9e2b-4699300b3a2e" providerId="ADAL" clId="{06A4DCCA-8FEB-4956-8F11-C9B6237834A2}" dt="2019-04-19T12:48:26.507" v="28"/>
          <ac:picMkLst>
            <pc:docMk/>
            <pc:sldMk cId="1430039813" sldId="266"/>
            <ac:picMk id="4" creationId="{0C15EAEA-E99F-4FB7-B6A8-7006D08E8582}"/>
          </ac:picMkLst>
        </pc:picChg>
        <pc:picChg chg="add mod">
          <ac:chgData name="Kateřina Herinková, Mgr." userId="2de8ebcc-d6c5-472f-9e2b-4699300b3a2e" providerId="ADAL" clId="{06A4DCCA-8FEB-4956-8F11-C9B6237834A2}" dt="2019-04-19T12:49:43.343" v="36" actId="1076"/>
          <ac:picMkLst>
            <pc:docMk/>
            <pc:sldMk cId="1430039813" sldId="266"/>
            <ac:picMk id="6" creationId="{8ACAA468-8AA8-4E08-BDF1-C43B1B447C24}"/>
          </ac:picMkLst>
        </pc:picChg>
        <pc:picChg chg="add mod">
          <ac:chgData name="Kateřina Herinková, Mgr." userId="2de8ebcc-d6c5-472f-9e2b-4699300b3a2e" providerId="ADAL" clId="{06A4DCCA-8FEB-4956-8F11-C9B6237834A2}" dt="2019-04-19T12:50:01.202" v="38" actId="1076"/>
          <ac:picMkLst>
            <pc:docMk/>
            <pc:sldMk cId="1430039813" sldId="266"/>
            <ac:picMk id="7" creationId="{C521B83E-57E9-497E-A289-3951609A8E1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4936251-E4DF-4C9D-A12A-D69AA970AB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BA1E53-23E3-40E9-A89E-C122407D6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DC01-E830-4B58-A485-95C8A699D4C3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AE8DE4-89A1-453F-B447-5181CC496B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Tento projekt je realizován za finanční podpory programu Erasmus+ Evropské unie.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137B1C-AE99-444E-9024-968F3F737B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DE99D-3B6F-4E40-8301-86F2D7696E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68122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B9699-29D8-4F35-829E-0C701470BB6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Tento projekt je realizován za finanční podpory programu Erasmus+ Evropské unie.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094F-3478-4A08-A26E-5509335EB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944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95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1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62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15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21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37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9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85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42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8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71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466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187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99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01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6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0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98E7C7-4DBD-41B6-9DBB-D62195E054D7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8612C8-07A1-41B2-AB13-5A36CA76B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2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cambridgeenglish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97A08-38EB-4B1D-8697-AF440755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9074" y="745215"/>
            <a:ext cx="10482438" cy="324016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cs-CZ" b="1" dirty="0"/>
              <a:t>Stínování  Itálie - </a:t>
            </a:r>
            <a:r>
              <a:rPr lang="cs-CZ" b="1" dirty="0" err="1"/>
              <a:t>Capua</a:t>
            </a:r>
            <a:br>
              <a:rPr lang="cs-CZ" b="1" dirty="0"/>
            </a:br>
            <a:r>
              <a:rPr lang="cs-CZ" b="1" dirty="0" err="1"/>
              <a:t>Liceo</a:t>
            </a:r>
            <a:r>
              <a:rPr lang="cs-CZ" b="1" dirty="0"/>
              <a:t> L. </a:t>
            </a:r>
            <a:r>
              <a:rPr lang="cs-CZ" b="1" dirty="0" err="1"/>
              <a:t>Garofano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8A80A5-58FC-4426-BD8B-593EA5836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042" y="4438485"/>
            <a:ext cx="5359914" cy="571723"/>
          </a:xfrm>
        </p:spPr>
        <p:txBody>
          <a:bodyPr>
            <a:noAutofit/>
          </a:bodyPr>
          <a:lstStyle/>
          <a:p>
            <a:r>
              <a:rPr lang="cs-CZ" sz="3200" dirty="0"/>
              <a:t>Mgr. Kateřina Herinková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CA3B15-5B67-4A90-8D93-97481DAE03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850" y="5917343"/>
            <a:ext cx="3350150" cy="95479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66E60ED-35B0-42EB-9840-DC095EFFD75B}"/>
              </a:ext>
            </a:extLst>
          </p:cNvPr>
          <p:cNvSpPr/>
          <p:nvPr/>
        </p:nvSpPr>
        <p:spPr>
          <a:xfrm>
            <a:off x="2104108" y="105233"/>
            <a:ext cx="9759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</a:rPr>
              <a:t>Tento projekt je</a:t>
            </a:r>
            <a:r>
              <a:rPr lang="cs-CZ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</a:rPr>
              <a:t>realizován za finanční podpory programu Erasmus+ Evropské unie.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6F923E2-E61A-470E-A379-446E0E2F168F}"/>
              </a:ext>
            </a:extLst>
          </p:cNvPr>
          <p:cNvSpPr txBox="1"/>
          <p:nvPr/>
        </p:nvSpPr>
        <p:spPr>
          <a:xfrm>
            <a:off x="2806263" y="993227"/>
            <a:ext cx="6769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>
                <a:latin typeface="+mj-lt"/>
              </a:rPr>
              <a:t>Děkuji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FCE9C85-084C-4685-9C30-523A3ED40F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733" y="30042"/>
            <a:ext cx="2021053" cy="576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20CD8BE-3C06-48EA-8FAE-1F289DF20026}"/>
              </a:ext>
            </a:extLst>
          </p:cNvPr>
          <p:cNvSpPr/>
          <p:nvPr/>
        </p:nvSpPr>
        <p:spPr>
          <a:xfrm>
            <a:off x="1550846" y="70835"/>
            <a:ext cx="9280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</a:rPr>
              <a:t>Tento projekt je</a:t>
            </a:r>
            <a:r>
              <a:rPr lang="cs-CZ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</a:rPr>
              <a:t>realizován za finanční podpory programu Erasmus+ Evropské unie.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CAA468-8AA8-4E08-BDF1-C43B1B447C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"/>
          <a:stretch/>
        </p:blipFill>
        <p:spPr>
          <a:xfrm>
            <a:off x="1543563" y="2745678"/>
            <a:ext cx="4336975" cy="2428058"/>
          </a:xfrm>
          <a:prstGeom prst="rect">
            <a:avLst/>
          </a:prstGeom>
        </p:spPr>
      </p:pic>
      <p:pic>
        <p:nvPicPr>
          <p:cNvPr id="7" name="Zástupný symbol pro obsah 1">
            <a:extLst>
              <a:ext uri="{FF2B5EF4-FFF2-40B4-BE49-F238E27FC236}">
                <a16:creationId xmlns:a16="http://schemas.microsoft.com/office/drawing/2014/main" id="{C521B83E-57E9-497E-A289-3951609A8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089" y="2730573"/>
            <a:ext cx="4336975" cy="244316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6529DFC-F6AA-45CC-8753-E9A4FDE7688D}"/>
              </a:ext>
            </a:extLst>
          </p:cNvPr>
          <p:cNvSpPr/>
          <p:nvPr/>
        </p:nvSpPr>
        <p:spPr>
          <a:xfrm>
            <a:off x="2328042" y="6140834"/>
            <a:ext cx="9690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Za obsah sdělení odpovídá výlučně autor. Sdělení nereprezentuje názory Evropské komise a Evropská komise neodpovídá za použití informací, jež jsou jeho obsahem.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3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5B1ADC8-FF24-479E-99CA-32C716CDB6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29922910-C843-4E31-B0FA-781E1943613E}"/>
              </a:ext>
            </a:extLst>
          </p:cNvPr>
          <p:cNvSpPr txBox="1"/>
          <p:nvPr/>
        </p:nvSpPr>
        <p:spPr>
          <a:xfrm>
            <a:off x="383500" y="327193"/>
            <a:ext cx="5071368" cy="816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Capua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847DCEC-5846-40BE-99D2-F782E4BC2B27}"/>
              </a:ext>
            </a:extLst>
          </p:cNvPr>
          <p:cNvSpPr txBox="1"/>
          <p:nvPr/>
        </p:nvSpPr>
        <p:spPr>
          <a:xfrm>
            <a:off x="182305" y="1187152"/>
            <a:ext cx="7168055" cy="1623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 err="1"/>
              <a:t>Historické</a:t>
            </a:r>
            <a:r>
              <a:rPr lang="en-US" sz="2400" dirty="0"/>
              <a:t> </a:t>
            </a:r>
            <a:r>
              <a:rPr lang="en-US" sz="2400" dirty="0" err="1"/>
              <a:t>město</a:t>
            </a:r>
            <a:r>
              <a:rPr lang="en-US" sz="2400" dirty="0"/>
              <a:t> 25 km </a:t>
            </a:r>
            <a:r>
              <a:rPr lang="en-US" sz="2400" dirty="0" err="1"/>
              <a:t>severně</a:t>
            </a:r>
            <a:r>
              <a:rPr lang="en-US" sz="2400" dirty="0"/>
              <a:t> od </a:t>
            </a:r>
            <a:r>
              <a:rPr lang="en-US" sz="2400" dirty="0" err="1"/>
              <a:t>Neapole</a:t>
            </a:r>
            <a:r>
              <a:rPr lang="cs-CZ" sz="2400" dirty="0"/>
              <a:t>.</a:t>
            </a:r>
            <a:endParaRPr lang="en-US" sz="2400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 err="1"/>
              <a:t>Počet</a:t>
            </a:r>
            <a:r>
              <a:rPr lang="en-US" sz="2400" dirty="0"/>
              <a:t> </a:t>
            </a:r>
            <a:r>
              <a:rPr lang="en-US" sz="2400" dirty="0" err="1"/>
              <a:t>obyvatel</a:t>
            </a:r>
            <a:r>
              <a:rPr lang="en-US" sz="2400" dirty="0"/>
              <a:t>: 18 610</a:t>
            </a:r>
            <a:endParaRPr lang="cs-CZ" sz="2400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Partnerská škola University </a:t>
            </a:r>
            <a:r>
              <a:rPr lang="cs-CZ" sz="2400" dirty="0" err="1"/>
              <a:t>of</a:t>
            </a:r>
            <a:r>
              <a:rPr lang="cs-CZ" sz="2400" dirty="0"/>
              <a:t> Cambridge.</a:t>
            </a:r>
            <a:endParaRPr lang="en-US" sz="2400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7C601F0F-F187-43A4-AA90-053C1428D5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" y="3486093"/>
            <a:ext cx="2533113" cy="3381975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C85C54FD-2619-470D-BC18-8501E39D31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806" y="4328551"/>
            <a:ext cx="3377070" cy="2529439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7E9C36FF-2EEC-4F8F-B3E4-8510E87CF4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814" y="3486093"/>
            <a:ext cx="2525959" cy="3372424"/>
          </a:xfrm>
          <a:prstGeom prst="rect">
            <a:avLst/>
          </a:prstGeom>
        </p:spPr>
      </p:pic>
      <p:cxnSp>
        <p:nvCxnSpPr>
          <p:cNvPr id="5" name="Spojnice: pravoúhlá 4">
            <a:extLst>
              <a:ext uri="{FF2B5EF4-FFF2-40B4-BE49-F238E27FC236}">
                <a16:creationId xmlns:a16="http://schemas.microsoft.com/office/drawing/2014/main" id="{055D1587-72D8-4001-B043-D084F34DEE49}"/>
              </a:ext>
            </a:extLst>
          </p:cNvPr>
          <p:cNvCxnSpPr>
            <a:cxnSpLocks/>
          </p:cNvCxnSpPr>
          <p:nvPr/>
        </p:nvCxnSpPr>
        <p:spPr>
          <a:xfrm>
            <a:off x="1952625" y="804041"/>
            <a:ext cx="7869292" cy="2827283"/>
          </a:xfrm>
          <a:prstGeom prst="bentConnector3">
            <a:avLst>
              <a:gd name="adj1" fmla="val 55276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38C50522-1451-4C1D-81F9-4102FE34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Tento projekt je realizován za finanční podpory programu Erasmus+ Evropské unie.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A8B74EAE-EBA2-407A-A568-767E480B6F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092" y="6282001"/>
            <a:ext cx="202105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E8F55250-BEC7-4E61-BC22-8495DAD90F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411" y="3405114"/>
            <a:ext cx="3670462" cy="27491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AE1B5A4-0512-46EE-B2C3-65D90F3FD7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593" y="3405114"/>
            <a:ext cx="3670461" cy="274919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90F9462-F639-4111-90DC-8D52D06E2A56}"/>
              </a:ext>
            </a:extLst>
          </p:cNvPr>
          <p:cNvSpPr/>
          <p:nvPr/>
        </p:nvSpPr>
        <p:spPr>
          <a:xfrm>
            <a:off x="2253915" y="679810"/>
            <a:ext cx="4541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sz="40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Liceo</a:t>
            </a:r>
            <a:r>
              <a:rPr lang="cs-CZ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L. </a:t>
            </a:r>
            <a:r>
              <a:rPr lang="cs-CZ" sz="40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Garofano</a:t>
            </a:r>
            <a:endParaRPr lang="cs-CZ" sz="4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2516584-57B6-4046-90A0-2B31A89D8067}"/>
              </a:ext>
            </a:extLst>
          </p:cNvPr>
          <p:cNvSpPr/>
          <p:nvPr/>
        </p:nvSpPr>
        <p:spPr>
          <a:xfrm>
            <a:off x="2253915" y="1728980"/>
            <a:ext cx="6096000" cy="150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deset oborů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přibližně 1400 žáků ve věku 14 až 19 let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145 učitelů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0B81E-20CC-40D5-9D77-134AE630AC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629" y="138527"/>
            <a:ext cx="3570083" cy="47664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757C18-C388-423D-8CDD-5851D4A854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947" y="6282000"/>
            <a:ext cx="2021053" cy="57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CE6073BB-D0CC-4F06-9DC1-3E27526B6EE1}"/>
              </a:ext>
            </a:extLst>
          </p:cNvPr>
          <p:cNvSpPr/>
          <p:nvPr/>
        </p:nvSpPr>
        <p:spPr>
          <a:xfrm>
            <a:off x="3066823" y="6573363"/>
            <a:ext cx="8802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Tento projekt je</a:t>
            </a:r>
            <a:r>
              <a:rPr lang="cs-CZ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realizován za finanční podpory programu Erasmus+ Evropské unie.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0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>
            <a:extLst>
              <a:ext uri="{FF2B5EF4-FFF2-40B4-BE49-F238E27FC236}">
                <a16:creationId xmlns:a16="http://schemas.microsoft.com/office/drawing/2014/main" id="{508EA31D-B7A2-45FD-A108-EA667A471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409" y="4526267"/>
            <a:ext cx="3113099" cy="2331723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BB765E5A-F400-4DA4-8744-19EAD9338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480" cy="3428986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CC294B93-AB5D-4879-BF54-E00B5072AD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54295" y="10"/>
            <a:ext cx="7537704" cy="4526265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EC8C7A0-5C76-472C-8A19-4F63F41315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4693920" y="4526276"/>
            <a:ext cx="2472942" cy="233172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FCD9506-7D13-4435-85CE-91C78F60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6864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3C5E11-2CF0-4625-B686-BBC822C67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79432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ázek 30">
            <a:extLst>
              <a:ext uri="{FF2B5EF4-FFF2-40B4-BE49-F238E27FC236}">
                <a16:creationId xmlns:a16="http://schemas.microsoft.com/office/drawing/2014/main" id="{7976A618-BA09-4C0F-A6D7-4217CC6E34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9719054" y="4526274"/>
            <a:ext cx="2472939" cy="233172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C42060-C51A-4747-8EF1-1ECC341A6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403336" y="777240"/>
            <a:ext cx="0" cy="749808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ADCBCE9-1F58-407A-ADB9-78411AAEB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0"/>
            <a:ext cx="0" cy="68580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CCF9C6-EE24-4435-BE37-FF68188A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2308860" y="1120141"/>
            <a:ext cx="0" cy="461772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C46C1CB3-43D5-4588-82D9-260FC2287E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3687"/>
            <a:ext cx="4644462" cy="338431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6086D02-77BB-4BFB-BFA6-46C9A1BCCD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1990"/>
            <a:ext cx="2021053" cy="576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8EA9BA4-126B-4C1D-A5B7-5D034AFFC2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920" y="3005959"/>
            <a:ext cx="1909206" cy="14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5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605D314-3E78-4FC6-A1EF-2A7E911CDB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947" y="6290"/>
            <a:ext cx="2021053" cy="576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AA83BB8-FC36-4317-8634-D52DA58083B1}"/>
              </a:ext>
            </a:extLst>
          </p:cNvPr>
          <p:cNvSpPr/>
          <p:nvPr/>
        </p:nvSpPr>
        <p:spPr>
          <a:xfrm>
            <a:off x="2837793" y="6550223"/>
            <a:ext cx="8860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Tento projekt je</a:t>
            </a:r>
            <a:r>
              <a:rPr lang="cs-CZ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realizován za finanční podpory programu Erasmus+ Evropské unie.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E722EAA-F622-42A4-B94B-E853DF70B23E}"/>
              </a:ext>
            </a:extLst>
          </p:cNvPr>
          <p:cNvSpPr txBox="1"/>
          <p:nvPr/>
        </p:nvSpPr>
        <p:spPr>
          <a:xfrm>
            <a:off x="1749973" y="294290"/>
            <a:ext cx="75055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latin typeface="+mj-lt"/>
              </a:rPr>
              <a:t>Mezinárodní obor </a:t>
            </a:r>
          </a:p>
          <a:p>
            <a:r>
              <a:rPr lang="cs-CZ" sz="4000" b="1" dirty="0">
                <a:latin typeface="+mj-lt"/>
              </a:rPr>
              <a:t>(</a:t>
            </a:r>
            <a:r>
              <a:rPr lang="cs-CZ" sz="4000" b="1" dirty="0" err="1">
                <a:latin typeface="+mj-lt"/>
              </a:rPr>
              <a:t>Liceo</a:t>
            </a:r>
            <a:r>
              <a:rPr lang="cs-CZ" sz="4000" b="1" dirty="0">
                <a:latin typeface="+mj-lt"/>
              </a:rPr>
              <a:t> </a:t>
            </a:r>
            <a:r>
              <a:rPr lang="cs-CZ" sz="4000" b="1" dirty="0" err="1">
                <a:latin typeface="+mj-lt"/>
              </a:rPr>
              <a:t>Scientifico</a:t>
            </a:r>
            <a:r>
              <a:rPr lang="cs-CZ" sz="4000" b="1" dirty="0">
                <a:latin typeface="+mj-lt"/>
              </a:rPr>
              <a:t> </a:t>
            </a:r>
            <a:r>
              <a:rPr lang="cs-CZ" sz="4000" b="1" dirty="0" err="1">
                <a:latin typeface="+mj-lt"/>
              </a:rPr>
              <a:t>Internazionale</a:t>
            </a:r>
            <a:r>
              <a:rPr lang="cs-CZ" sz="4000" b="1" dirty="0">
                <a:latin typeface="+mj-lt"/>
              </a:rPr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B0DA1B-6E78-45CC-974C-F239FE92514B}"/>
              </a:ext>
            </a:extLst>
          </p:cNvPr>
          <p:cNvSpPr txBox="1"/>
          <p:nvPr/>
        </p:nvSpPr>
        <p:spPr>
          <a:xfrm>
            <a:off x="1749973" y="1789753"/>
            <a:ext cx="9813071" cy="237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Délka studia je pět let.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Otevřeno poprvé ve školním roce 2016/2017.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Čtyři předměty v anglickém jazyce (chemie, biologie, matematika, fyzika).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Zbytek předmětů metodou CLIL.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4194A40-0E5E-4247-B8D6-09A65BCA2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005" y="4261835"/>
            <a:ext cx="2776458" cy="20795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EDA4CB-2D78-43EB-95DD-61F8678B55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296" y="4261835"/>
            <a:ext cx="2776458" cy="20795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09C0A50-8EF2-4ECC-B887-8AEFE3FABB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450" y="4261835"/>
            <a:ext cx="2776458" cy="20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4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1722A3D-6B3D-474E-8314-48C192701A27}"/>
              </a:ext>
            </a:extLst>
          </p:cNvPr>
          <p:cNvSpPr/>
          <p:nvPr/>
        </p:nvSpPr>
        <p:spPr>
          <a:xfrm>
            <a:off x="2753710" y="6609537"/>
            <a:ext cx="9438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Tento projekt je</a:t>
            </a:r>
            <a:r>
              <a:rPr lang="cs-CZ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realizován za finanční podpory programu Erasmus+ Evropské unie.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F857C95-D862-486D-8D7D-71260D93337C}"/>
              </a:ext>
            </a:extLst>
          </p:cNvPr>
          <p:cNvSpPr txBox="1"/>
          <p:nvPr/>
        </p:nvSpPr>
        <p:spPr>
          <a:xfrm flipH="1">
            <a:off x="1874519" y="515007"/>
            <a:ext cx="6575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Chemie v angličtině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A640175C-ACCE-46A0-8FBD-46292B02D2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308" y="0"/>
            <a:ext cx="1443729" cy="192753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5981B16-BAAB-46E9-AD6E-9870C75458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925" y="0"/>
            <a:ext cx="1524000" cy="192753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C897C38-D331-44FD-A3FC-9B2805D7B9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97" r="-2568"/>
          <a:stretch/>
        </p:blipFill>
        <p:spPr>
          <a:xfrm>
            <a:off x="7834411" y="3871289"/>
            <a:ext cx="3475444" cy="257447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AA47B04-CE68-4519-B288-48078FA5B0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22" y="4106548"/>
            <a:ext cx="3515711" cy="2323316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6918F7C-18CF-420F-BE48-F606432C8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11" r="-1210"/>
          <a:stretch/>
        </p:blipFill>
        <p:spPr>
          <a:xfrm>
            <a:off x="4030717" y="3855385"/>
            <a:ext cx="3515710" cy="2574479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D98E1C0A-5DC8-4CBB-BF70-7706B8CA0135}"/>
              </a:ext>
            </a:extLst>
          </p:cNvPr>
          <p:cNvSpPr txBox="1"/>
          <p:nvPr/>
        </p:nvSpPr>
        <p:spPr>
          <a:xfrm>
            <a:off x="1292773" y="1476703"/>
            <a:ext cx="7882758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Tandem ve výuce – rodilý mluvčí + aprobovaný učitel.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Aprobovaný učitel – minimální jazyková úroveň B2.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Od 1. ročníku v anglickém jazyce.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Zkouška IGCSE do 16 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80AC837A-174F-412D-8AB7-5A570520E6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947" y="6282000"/>
            <a:ext cx="2021053" cy="576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70DDDF-3973-42C2-82B7-7330E30438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061988" y="2165249"/>
            <a:ext cx="2638097" cy="181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1722A3D-6B3D-474E-8314-48C192701A27}"/>
              </a:ext>
            </a:extLst>
          </p:cNvPr>
          <p:cNvSpPr/>
          <p:nvPr/>
        </p:nvSpPr>
        <p:spPr>
          <a:xfrm>
            <a:off x="2753710" y="6550223"/>
            <a:ext cx="9438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Tento projekt je</a:t>
            </a:r>
            <a:r>
              <a:rPr lang="cs-CZ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realizován za finanční podpory programu Erasmus+ Evropské unie.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F857C95-D862-486D-8D7D-71260D93337C}"/>
              </a:ext>
            </a:extLst>
          </p:cNvPr>
          <p:cNvSpPr txBox="1"/>
          <p:nvPr/>
        </p:nvSpPr>
        <p:spPr>
          <a:xfrm flipH="1">
            <a:off x="1874519" y="515007"/>
            <a:ext cx="6575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Matematika v angličtině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D5FDE5-4E59-4A1D-A7B1-22C4989F28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947" y="0"/>
            <a:ext cx="2021053" cy="576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7AD375B-3AA4-43B9-BB41-1149C23500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77925" y="4588842"/>
            <a:ext cx="2594801" cy="19435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0AEA03-9F29-4672-83D6-0C877AAB36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319" y="4242156"/>
            <a:ext cx="2999332" cy="224651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B063B5C-0501-49AF-BCC5-72F968BD5B43}"/>
              </a:ext>
            </a:extLst>
          </p:cNvPr>
          <p:cNvSpPr/>
          <p:nvPr/>
        </p:nvSpPr>
        <p:spPr>
          <a:xfrm>
            <a:off x="1376855" y="1594541"/>
            <a:ext cx="9396248" cy="254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5 hodin týdně – 1 hodina rodilý mluvčí + 4 hodiny aprobovaný učitel.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Aprobovaný učitel – minimální jazyková úroveň B2 – teorie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Rodilý mluvčí – příprava na zkoušku IGCSE.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V 1. ročníku metoda CLIL ve výuce.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Od 2. ročníku v anglickém jazyce.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FBDD0F1-1C0C-4DC2-B7F2-5B0619AF4A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227" y="4208095"/>
            <a:ext cx="3031770" cy="227080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59EC890-5B6D-4C7E-B6B4-A5C490F5A5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4" y="4220243"/>
            <a:ext cx="2999332" cy="22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3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1722A3D-6B3D-474E-8314-48C192701A27}"/>
              </a:ext>
            </a:extLst>
          </p:cNvPr>
          <p:cNvSpPr/>
          <p:nvPr/>
        </p:nvSpPr>
        <p:spPr>
          <a:xfrm>
            <a:off x="2601309" y="6550223"/>
            <a:ext cx="9438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Tento projekt je</a:t>
            </a:r>
            <a:r>
              <a:rPr lang="cs-CZ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realizován za finanční podpory programu Erasmus+ Evropské unie.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F857C95-D862-486D-8D7D-71260D93337C}"/>
              </a:ext>
            </a:extLst>
          </p:cNvPr>
          <p:cNvSpPr txBox="1"/>
          <p:nvPr/>
        </p:nvSpPr>
        <p:spPr>
          <a:xfrm flipH="1">
            <a:off x="1874519" y="515007"/>
            <a:ext cx="6575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Biologie v angličtině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1313E0-A564-4067-BE9C-BAEF53C8DDF7}"/>
              </a:ext>
            </a:extLst>
          </p:cNvPr>
          <p:cNvSpPr/>
          <p:nvPr/>
        </p:nvSpPr>
        <p:spPr>
          <a:xfrm>
            <a:off x="1813035" y="1377968"/>
            <a:ext cx="780918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V 1. ročníku metoda CLIL ve výuce.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Od 2. ročníku v anglickém jazyce.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Prezentace ve výuce.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Tandem ve výuce – rodilý mluvčí + aprobovaný učitel.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Zkouška IGCSE.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294A14-705B-4244-83B4-2D302C8270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631" y="4032884"/>
            <a:ext cx="3206477" cy="24016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6E6DEE-10E4-42CE-8650-15692A1FA0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823" y="4032884"/>
            <a:ext cx="3206478" cy="24016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AA8C090-8F91-484F-998A-A3E55D6841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957" y="126125"/>
            <a:ext cx="2672642" cy="356826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4950BBB-87C9-485A-88D4-425745E538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016" y="4032884"/>
            <a:ext cx="3181861" cy="238322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FFEF373-D8D3-42D1-A81F-7DC6C72E0B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947" y="6282000"/>
            <a:ext cx="202105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4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F40F8BF-1FFA-4BCB-9832-E47B7D263397}"/>
              </a:ext>
            </a:extLst>
          </p:cNvPr>
          <p:cNvSpPr txBox="1"/>
          <p:nvPr/>
        </p:nvSpPr>
        <p:spPr>
          <a:xfrm>
            <a:off x="1818290" y="210207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CLIL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B8A2594-1557-4294-9E64-B08F74AB2D65}"/>
              </a:ext>
            </a:extLst>
          </p:cNvPr>
          <p:cNvSpPr/>
          <p:nvPr/>
        </p:nvSpPr>
        <p:spPr>
          <a:xfrm>
            <a:off x="1671143" y="1081036"/>
            <a:ext cx="10457793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V 1. ročníku metoda CLIL ve výuce předmětů, které později v anglickém jazyce.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Používána i v jiných předmětech IT, výtvarná výchova, TV, zeměpis.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Převážně používají k výuce  prezentace v anglickém jazyce.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sz="2400" dirty="0"/>
              <a:t>Materiály + metodika na  </a:t>
            </a:r>
            <a:r>
              <a:rPr lang="cs-CZ" sz="2400" dirty="0">
                <a:hlinkClick r:id="rId2"/>
              </a:rPr>
              <a:t>www.cambridgeenglish.org</a:t>
            </a:r>
            <a:r>
              <a:rPr lang="cs-CZ" sz="2400" dirty="0"/>
              <a:t> – TKT CLIL </a:t>
            </a:r>
            <a:r>
              <a:rPr lang="cs-CZ" sz="2400" dirty="0" err="1"/>
              <a:t>preparation</a:t>
            </a:r>
            <a:endParaRPr lang="cs-CZ" sz="2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977C5-B368-441E-A221-64032A5D7AE3}"/>
              </a:ext>
            </a:extLst>
          </p:cNvPr>
          <p:cNvSpPr/>
          <p:nvPr/>
        </p:nvSpPr>
        <p:spPr>
          <a:xfrm>
            <a:off x="3084787" y="6492416"/>
            <a:ext cx="878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Tento projekt je</a:t>
            </a:r>
            <a:r>
              <a:rPr lang="cs-CZ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400" i="1" dirty="0">
                <a:latin typeface="Arial" panose="020B0604020202020204" pitchFamily="34" charset="0"/>
                <a:ea typeface="Calibri" panose="020F0502020204030204" pitchFamily="34" charset="0"/>
              </a:rPr>
              <a:t>realizován za finanční podpory programu Erasmus+ Evropské unie.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DF1528-4CE5-4C48-88F2-DBC5CE650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100" y="3890173"/>
            <a:ext cx="3016703" cy="250156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2CF3749-F146-44F4-82D1-A5131F995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054" y="3937536"/>
            <a:ext cx="3156657" cy="250156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68A39FF-89AF-4AA7-BA34-48F71CFCC5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733" y="30042"/>
            <a:ext cx="2021053" cy="576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99AD5B3-308B-4791-BD13-EC6E7A49BE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962" y="3299872"/>
            <a:ext cx="2342432" cy="31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5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411</Words>
  <Application>Microsoft Office PowerPoint</Application>
  <PresentationFormat>Širokoúhlá obrazovka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Paralaxa</vt:lpstr>
      <vt:lpstr>Stínování  Itálie - Capua Liceo L. Garofano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Stínování  Itálie - Capua Liceo L. Garofano</dc:title>
  <dc:creator>Kateřina Herinková, Mgr.</dc:creator>
  <cp:lastModifiedBy>Libor Zámecký</cp:lastModifiedBy>
  <cp:revision>14</cp:revision>
  <dcterms:created xsi:type="dcterms:W3CDTF">2019-04-18T20:54:58Z</dcterms:created>
  <dcterms:modified xsi:type="dcterms:W3CDTF">2020-05-21T18:22:03Z</dcterms:modified>
</cp:coreProperties>
</file>