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75" r:id="rId13"/>
    <p:sldId id="267" r:id="rId14"/>
    <p:sldId id="268" r:id="rId15"/>
    <p:sldId id="269" r:id="rId16"/>
    <p:sldId id="270" r:id="rId17"/>
    <p:sldId id="274" r:id="rId18"/>
    <p:sldId id="272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ravce" initials="s" lastIdx="1" clrIdx="0">
    <p:extLst>
      <p:ext uri="{19B8F6BF-5375-455C-9EA6-DF929625EA0E}">
        <p15:presenceInfo xmlns:p15="http://schemas.microsoft.com/office/powerpoint/2012/main" userId="sprav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8B8CC-E97A-4B28-A7FD-2F9E130A1AEA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7BAF76-7852-4E7F-9090-C94091CF6A87}">
      <dgm:prSet/>
      <dgm:spPr/>
      <dgm:t>
        <a:bodyPr/>
        <a:lstStyle/>
        <a:p>
          <a:r>
            <a:rPr lang="cs-CZ" b="0" i="0"/>
            <a:t>základní princip = „spielend lernen“</a:t>
          </a:r>
          <a:endParaRPr lang="en-US"/>
        </a:p>
      </dgm:t>
    </dgm:pt>
    <dgm:pt modelId="{8033B7F7-9AFE-46FB-9022-B62C9EE5C6E4}" type="parTrans" cxnId="{5572636F-0611-41FF-A1BC-E0BA19FE72AA}">
      <dgm:prSet/>
      <dgm:spPr/>
      <dgm:t>
        <a:bodyPr/>
        <a:lstStyle/>
        <a:p>
          <a:endParaRPr lang="en-US"/>
        </a:p>
      </dgm:t>
    </dgm:pt>
    <dgm:pt modelId="{0DCEA18D-E275-4BDE-948F-1C4410A6E83E}" type="sibTrans" cxnId="{5572636F-0611-41FF-A1BC-E0BA19FE72AA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7F0C55B-C590-4A4E-B9B6-3627C471BA4F}">
      <dgm:prSet/>
      <dgm:spPr/>
      <dgm:t>
        <a:bodyPr/>
        <a:lstStyle/>
        <a:p>
          <a:r>
            <a:rPr lang="cs-CZ" b="0" i="0"/>
            <a:t>využití obrázku ve výuce</a:t>
          </a:r>
          <a:endParaRPr lang="en-US"/>
        </a:p>
      </dgm:t>
    </dgm:pt>
    <dgm:pt modelId="{64849F7C-73CF-4930-8E95-0FAE3F20321B}" type="parTrans" cxnId="{C31E9FED-4271-4D92-B939-6103E723517C}">
      <dgm:prSet/>
      <dgm:spPr/>
      <dgm:t>
        <a:bodyPr/>
        <a:lstStyle/>
        <a:p>
          <a:endParaRPr lang="en-US"/>
        </a:p>
      </dgm:t>
    </dgm:pt>
    <dgm:pt modelId="{80CBDB95-7423-4179-8FA8-DCAF5D7D4738}" type="sibTrans" cxnId="{C31E9FED-4271-4D92-B939-6103E723517C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1FA8149-8C0C-4E03-BE26-7ED533DD4428}">
      <dgm:prSet/>
      <dgm:spPr/>
      <dgm:t>
        <a:bodyPr/>
        <a:lstStyle/>
        <a:p>
          <a:r>
            <a:rPr lang="cs-CZ" b="0" i="0"/>
            <a:t>využití hudby ve výuce</a:t>
          </a:r>
          <a:endParaRPr lang="en-US"/>
        </a:p>
      </dgm:t>
    </dgm:pt>
    <dgm:pt modelId="{7466E9FF-883E-4F4D-B272-4FFB2AEA5EF2}" type="parTrans" cxnId="{EEFFF3CD-592B-4AD0-A32D-36CA80173ECC}">
      <dgm:prSet/>
      <dgm:spPr/>
      <dgm:t>
        <a:bodyPr/>
        <a:lstStyle/>
        <a:p>
          <a:endParaRPr lang="en-US"/>
        </a:p>
      </dgm:t>
    </dgm:pt>
    <dgm:pt modelId="{D7440BCE-A4DD-4622-8989-DD43A6D727BD}" type="sibTrans" cxnId="{EEFFF3CD-592B-4AD0-A32D-36CA80173EC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37A757D-B821-480F-9F1E-FEFCFB940F8A}">
      <dgm:prSet/>
      <dgm:spPr/>
      <dgm:t>
        <a:bodyPr/>
        <a:lstStyle/>
        <a:p>
          <a:r>
            <a:rPr lang="cs-CZ" b="0" i="0" dirty="0"/>
            <a:t>využití filmu (reklamy) ve výuce</a:t>
          </a:r>
          <a:endParaRPr lang="en-US" dirty="0"/>
        </a:p>
      </dgm:t>
    </dgm:pt>
    <dgm:pt modelId="{0C93B815-0B33-4752-9BF8-4AB3CCA4A40B}" type="parTrans" cxnId="{06DE39DE-A873-48CF-8FF7-605A378C4DE7}">
      <dgm:prSet/>
      <dgm:spPr/>
      <dgm:t>
        <a:bodyPr/>
        <a:lstStyle/>
        <a:p>
          <a:endParaRPr lang="en-US"/>
        </a:p>
      </dgm:t>
    </dgm:pt>
    <dgm:pt modelId="{053576B2-88F8-48FA-A7FF-73F6931F5FEB}" type="sibTrans" cxnId="{06DE39DE-A873-48CF-8FF7-605A378C4DE7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CD08B449-74CD-42ED-AF42-8403B6616028}">
      <dgm:prSet/>
      <dgm:spPr/>
      <dgm:t>
        <a:bodyPr/>
        <a:lstStyle/>
        <a:p>
          <a:r>
            <a:rPr lang="cs-CZ" b="0" i="0"/>
            <a:t>zapojení reálií do výuky jako motivační prvek</a:t>
          </a:r>
          <a:endParaRPr lang="en-US"/>
        </a:p>
      </dgm:t>
    </dgm:pt>
    <dgm:pt modelId="{78733C63-51C4-475D-A8DC-56CDEB12A2CA}" type="parTrans" cxnId="{CB9180B9-EEC1-4A91-A808-4C8010F2FD50}">
      <dgm:prSet/>
      <dgm:spPr/>
      <dgm:t>
        <a:bodyPr/>
        <a:lstStyle/>
        <a:p>
          <a:endParaRPr lang="en-US"/>
        </a:p>
      </dgm:t>
    </dgm:pt>
    <dgm:pt modelId="{C0ACF715-F312-4576-8766-2EAEF1150364}" type="sibTrans" cxnId="{CB9180B9-EEC1-4A91-A808-4C8010F2FD50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1D065A70-1C55-40D0-8B10-15400BE7E2E1}" type="pres">
      <dgm:prSet presAssocID="{1688B8CC-E97A-4B28-A7FD-2F9E130A1AEA}" presName="Name0" presStyleCnt="0">
        <dgm:presLayoutVars>
          <dgm:animLvl val="lvl"/>
          <dgm:resizeHandles val="exact"/>
        </dgm:presLayoutVars>
      </dgm:prSet>
      <dgm:spPr/>
    </dgm:pt>
    <dgm:pt modelId="{618A43C4-97DB-44DD-B921-8F2C9C7BCC56}" type="pres">
      <dgm:prSet presAssocID="{647BAF76-7852-4E7F-9090-C94091CF6A87}" presName="compositeNode" presStyleCnt="0">
        <dgm:presLayoutVars>
          <dgm:bulletEnabled val="1"/>
        </dgm:presLayoutVars>
      </dgm:prSet>
      <dgm:spPr/>
    </dgm:pt>
    <dgm:pt modelId="{3A268EBF-74DC-4E2C-8E33-45A1F7151DFD}" type="pres">
      <dgm:prSet presAssocID="{647BAF76-7852-4E7F-9090-C94091CF6A87}" presName="bgRect" presStyleLbl="alignNode1" presStyleIdx="0" presStyleCnt="5"/>
      <dgm:spPr/>
    </dgm:pt>
    <dgm:pt modelId="{9464B6EC-6CA6-483B-BC90-27CDCAAE617D}" type="pres">
      <dgm:prSet presAssocID="{0DCEA18D-E275-4BDE-948F-1C4410A6E83E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10411CA6-F801-4C01-8345-9EA1A54695C6}" type="pres">
      <dgm:prSet presAssocID="{647BAF76-7852-4E7F-9090-C94091CF6A87}" presName="nodeRect" presStyleLbl="alignNode1" presStyleIdx="0" presStyleCnt="5">
        <dgm:presLayoutVars>
          <dgm:bulletEnabled val="1"/>
        </dgm:presLayoutVars>
      </dgm:prSet>
      <dgm:spPr/>
    </dgm:pt>
    <dgm:pt modelId="{D9245E97-8F64-4711-9832-34790BC2B374}" type="pres">
      <dgm:prSet presAssocID="{0DCEA18D-E275-4BDE-948F-1C4410A6E83E}" presName="sibTrans" presStyleCnt="0"/>
      <dgm:spPr/>
    </dgm:pt>
    <dgm:pt modelId="{67770650-C012-415E-A62F-80780409AB29}" type="pres">
      <dgm:prSet presAssocID="{57F0C55B-C590-4A4E-B9B6-3627C471BA4F}" presName="compositeNode" presStyleCnt="0">
        <dgm:presLayoutVars>
          <dgm:bulletEnabled val="1"/>
        </dgm:presLayoutVars>
      </dgm:prSet>
      <dgm:spPr/>
    </dgm:pt>
    <dgm:pt modelId="{811828AF-BA9C-49E2-8704-A964F5A692CC}" type="pres">
      <dgm:prSet presAssocID="{57F0C55B-C590-4A4E-B9B6-3627C471BA4F}" presName="bgRect" presStyleLbl="alignNode1" presStyleIdx="1" presStyleCnt="5"/>
      <dgm:spPr/>
    </dgm:pt>
    <dgm:pt modelId="{7E0A24D5-5B54-43AF-AEDD-329CB3B83734}" type="pres">
      <dgm:prSet presAssocID="{80CBDB95-7423-4179-8FA8-DCAF5D7D4738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38EE358D-8D4E-4663-8EA7-9D2C8B41C7E0}" type="pres">
      <dgm:prSet presAssocID="{57F0C55B-C590-4A4E-B9B6-3627C471BA4F}" presName="nodeRect" presStyleLbl="alignNode1" presStyleIdx="1" presStyleCnt="5">
        <dgm:presLayoutVars>
          <dgm:bulletEnabled val="1"/>
        </dgm:presLayoutVars>
      </dgm:prSet>
      <dgm:spPr/>
    </dgm:pt>
    <dgm:pt modelId="{0E1AA13E-885D-461E-A983-F6753335FCBC}" type="pres">
      <dgm:prSet presAssocID="{80CBDB95-7423-4179-8FA8-DCAF5D7D4738}" presName="sibTrans" presStyleCnt="0"/>
      <dgm:spPr/>
    </dgm:pt>
    <dgm:pt modelId="{A97B2856-30E5-42FB-88B5-3AE13FA81C96}" type="pres">
      <dgm:prSet presAssocID="{71FA8149-8C0C-4E03-BE26-7ED533DD4428}" presName="compositeNode" presStyleCnt="0">
        <dgm:presLayoutVars>
          <dgm:bulletEnabled val="1"/>
        </dgm:presLayoutVars>
      </dgm:prSet>
      <dgm:spPr/>
    </dgm:pt>
    <dgm:pt modelId="{D9073154-9DF3-427C-A66F-B1DF71535C98}" type="pres">
      <dgm:prSet presAssocID="{71FA8149-8C0C-4E03-BE26-7ED533DD4428}" presName="bgRect" presStyleLbl="alignNode1" presStyleIdx="2" presStyleCnt="5"/>
      <dgm:spPr/>
    </dgm:pt>
    <dgm:pt modelId="{1B93B7A7-7A6C-4399-B90B-09C56AC3DB50}" type="pres">
      <dgm:prSet presAssocID="{D7440BCE-A4DD-4622-8989-DD43A6D727BD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B5E4DA4A-BCD6-4959-A44B-55FDA4F61EC3}" type="pres">
      <dgm:prSet presAssocID="{71FA8149-8C0C-4E03-BE26-7ED533DD4428}" presName="nodeRect" presStyleLbl="alignNode1" presStyleIdx="2" presStyleCnt="5">
        <dgm:presLayoutVars>
          <dgm:bulletEnabled val="1"/>
        </dgm:presLayoutVars>
      </dgm:prSet>
      <dgm:spPr/>
    </dgm:pt>
    <dgm:pt modelId="{5050E1A1-AC38-480C-893B-3710A3EBF21A}" type="pres">
      <dgm:prSet presAssocID="{D7440BCE-A4DD-4622-8989-DD43A6D727BD}" presName="sibTrans" presStyleCnt="0"/>
      <dgm:spPr/>
    </dgm:pt>
    <dgm:pt modelId="{985A148A-8344-4B01-8140-039EAF66DE27}" type="pres">
      <dgm:prSet presAssocID="{337A757D-B821-480F-9F1E-FEFCFB940F8A}" presName="compositeNode" presStyleCnt="0">
        <dgm:presLayoutVars>
          <dgm:bulletEnabled val="1"/>
        </dgm:presLayoutVars>
      </dgm:prSet>
      <dgm:spPr/>
    </dgm:pt>
    <dgm:pt modelId="{42A15AE8-1FBD-4948-AFA6-E32D1C824655}" type="pres">
      <dgm:prSet presAssocID="{337A757D-B821-480F-9F1E-FEFCFB940F8A}" presName="bgRect" presStyleLbl="alignNode1" presStyleIdx="3" presStyleCnt="5"/>
      <dgm:spPr/>
    </dgm:pt>
    <dgm:pt modelId="{6DEAD78F-DE4D-433D-BB73-AB5C977175C9}" type="pres">
      <dgm:prSet presAssocID="{053576B2-88F8-48FA-A7FF-73F6931F5FEB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BEAD67E0-38EA-4D88-A52D-22B27AF46ED4}" type="pres">
      <dgm:prSet presAssocID="{337A757D-B821-480F-9F1E-FEFCFB940F8A}" presName="nodeRect" presStyleLbl="alignNode1" presStyleIdx="3" presStyleCnt="5">
        <dgm:presLayoutVars>
          <dgm:bulletEnabled val="1"/>
        </dgm:presLayoutVars>
      </dgm:prSet>
      <dgm:spPr/>
    </dgm:pt>
    <dgm:pt modelId="{F89ED7E0-8D6C-4CE5-B43E-4716C6F3A9F9}" type="pres">
      <dgm:prSet presAssocID="{053576B2-88F8-48FA-A7FF-73F6931F5FEB}" presName="sibTrans" presStyleCnt="0"/>
      <dgm:spPr/>
    </dgm:pt>
    <dgm:pt modelId="{C63DD66B-9A8A-48FD-B97A-68C982D3507A}" type="pres">
      <dgm:prSet presAssocID="{CD08B449-74CD-42ED-AF42-8403B6616028}" presName="compositeNode" presStyleCnt="0">
        <dgm:presLayoutVars>
          <dgm:bulletEnabled val="1"/>
        </dgm:presLayoutVars>
      </dgm:prSet>
      <dgm:spPr/>
    </dgm:pt>
    <dgm:pt modelId="{FB2F52A8-C75E-4D8A-B295-88EF1E9D772D}" type="pres">
      <dgm:prSet presAssocID="{CD08B449-74CD-42ED-AF42-8403B6616028}" presName="bgRect" presStyleLbl="alignNode1" presStyleIdx="4" presStyleCnt="5"/>
      <dgm:spPr/>
    </dgm:pt>
    <dgm:pt modelId="{C7FAB78E-E0E7-401D-A203-DF7A2B7F2F14}" type="pres">
      <dgm:prSet presAssocID="{C0ACF715-F312-4576-8766-2EAEF1150364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DA60E2AE-CCBB-4401-A4E8-E8CE0D844861}" type="pres">
      <dgm:prSet presAssocID="{CD08B449-74CD-42ED-AF42-8403B6616028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2CA91708-7964-4B3B-ADED-0A059EF15962}" type="presOf" srcId="{337A757D-B821-480F-9F1E-FEFCFB940F8A}" destId="{BEAD67E0-38EA-4D88-A52D-22B27AF46ED4}" srcOrd="1" destOrd="0" presId="urn:microsoft.com/office/officeart/2016/7/layout/LinearBlockProcessNumbered"/>
    <dgm:cxn modelId="{B641280B-84E2-4D9A-B53B-86830E167778}" type="presOf" srcId="{57F0C55B-C590-4A4E-B9B6-3627C471BA4F}" destId="{811828AF-BA9C-49E2-8704-A964F5A692CC}" srcOrd="0" destOrd="0" presId="urn:microsoft.com/office/officeart/2016/7/layout/LinearBlockProcessNumbered"/>
    <dgm:cxn modelId="{7A819913-B2BF-4FBB-9446-D6D2CE1B9004}" type="presOf" srcId="{337A757D-B821-480F-9F1E-FEFCFB940F8A}" destId="{42A15AE8-1FBD-4948-AFA6-E32D1C824655}" srcOrd="0" destOrd="0" presId="urn:microsoft.com/office/officeart/2016/7/layout/LinearBlockProcessNumbered"/>
    <dgm:cxn modelId="{CB46D820-472E-461F-8C02-DD5BA7AA4844}" type="presOf" srcId="{71FA8149-8C0C-4E03-BE26-7ED533DD4428}" destId="{D9073154-9DF3-427C-A66F-B1DF71535C98}" srcOrd="0" destOrd="0" presId="urn:microsoft.com/office/officeart/2016/7/layout/LinearBlockProcessNumbered"/>
    <dgm:cxn modelId="{B72D612C-CDFA-4A35-8401-FF72F8BE4525}" type="presOf" srcId="{647BAF76-7852-4E7F-9090-C94091CF6A87}" destId="{10411CA6-F801-4C01-8345-9EA1A54695C6}" srcOrd="1" destOrd="0" presId="urn:microsoft.com/office/officeart/2016/7/layout/LinearBlockProcessNumbered"/>
    <dgm:cxn modelId="{6A52F72F-7EA6-4A30-AEF8-7B8D2B8CE710}" type="presOf" srcId="{1688B8CC-E97A-4B28-A7FD-2F9E130A1AEA}" destId="{1D065A70-1C55-40D0-8B10-15400BE7E2E1}" srcOrd="0" destOrd="0" presId="urn:microsoft.com/office/officeart/2016/7/layout/LinearBlockProcessNumbered"/>
    <dgm:cxn modelId="{AEABDD3A-1BDB-40E8-A7C2-4789C7C6EE66}" type="presOf" srcId="{C0ACF715-F312-4576-8766-2EAEF1150364}" destId="{C7FAB78E-E0E7-401D-A203-DF7A2B7F2F14}" srcOrd="0" destOrd="0" presId="urn:microsoft.com/office/officeart/2016/7/layout/LinearBlockProcessNumbered"/>
    <dgm:cxn modelId="{D070525C-4098-41B6-A649-349E4096A99A}" type="presOf" srcId="{053576B2-88F8-48FA-A7FF-73F6931F5FEB}" destId="{6DEAD78F-DE4D-433D-BB73-AB5C977175C9}" srcOrd="0" destOrd="0" presId="urn:microsoft.com/office/officeart/2016/7/layout/LinearBlockProcessNumbered"/>
    <dgm:cxn modelId="{829E9161-6EC3-4D0E-9E25-21F9714F1765}" type="presOf" srcId="{71FA8149-8C0C-4E03-BE26-7ED533DD4428}" destId="{B5E4DA4A-BCD6-4959-A44B-55FDA4F61EC3}" srcOrd="1" destOrd="0" presId="urn:microsoft.com/office/officeart/2016/7/layout/LinearBlockProcessNumbered"/>
    <dgm:cxn modelId="{5572636F-0611-41FF-A1BC-E0BA19FE72AA}" srcId="{1688B8CC-E97A-4B28-A7FD-2F9E130A1AEA}" destId="{647BAF76-7852-4E7F-9090-C94091CF6A87}" srcOrd="0" destOrd="0" parTransId="{8033B7F7-9AFE-46FB-9022-B62C9EE5C6E4}" sibTransId="{0DCEA18D-E275-4BDE-948F-1C4410A6E83E}"/>
    <dgm:cxn modelId="{D82D7596-164E-4728-87D3-00B170424345}" type="presOf" srcId="{647BAF76-7852-4E7F-9090-C94091CF6A87}" destId="{3A268EBF-74DC-4E2C-8E33-45A1F7151DFD}" srcOrd="0" destOrd="0" presId="urn:microsoft.com/office/officeart/2016/7/layout/LinearBlockProcessNumbered"/>
    <dgm:cxn modelId="{00D4519C-6B3C-4C3E-95A6-FC15CF9D8BCE}" type="presOf" srcId="{CD08B449-74CD-42ED-AF42-8403B6616028}" destId="{FB2F52A8-C75E-4D8A-B295-88EF1E9D772D}" srcOrd="0" destOrd="0" presId="urn:microsoft.com/office/officeart/2016/7/layout/LinearBlockProcessNumbered"/>
    <dgm:cxn modelId="{14108CA5-A5FE-4290-ABB9-52B8D520EEA7}" type="presOf" srcId="{57F0C55B-C590-4A4E-B9B6-3627C471BA4F}" destId="{38EE358D-8D4E-4663-8EA7-9D2C8B41C7E0}" srcOrd="1" destOrd="0" presId="urn:microsoft.com/office/officeart/2016/7/layout/LinearBlockProcessNumbered"/>
    <dgm:cxn modelId="{2A0ABAA8-23BE-4D00-932E-62294192EBF3}" type="presOf" srcId="{80CBDB95-7423-4179-8FA8-DCAF5D7D4738}" destId="{7E0A24D5-5B54-43AF-AEDD-329CB3B83734}" srcOrd="0" destOrd="0" presId="urn:microsoft.com/office/officeart/2016/7/layout/LinearBlockProcessNumbered"/>
    <dgm:cxn modelId="{CB9180B9-EEC1-4A91-A808-4C8010F2FD50}" srcId="{1688B8CC-E97A-4B28-A7FD-2F9E130A1AEA}" destId="{CD08B449-74CD-42ED-AF42-8403B6616028}" srcOrd="4" destOrd="0" parTransId="{78733C63-51C4-475D-A8DC-56CDEB12A2CA}" sibTransId="{C0ACF715-F312-4576-8766-2EAEF1150364}"/>
    <dgm:cxn modelId="{2AE64BBA-5A40-4BBC-8406-816D3FAD19C1}" type="presOf" srcId="{0DCEA18D-E275-4BDE-948F-1C4410A6E83E}" destId="{9464B6EC-6CA6-483B-BC90-27CDCAAE617D}" srcOrd="0" destOrd="0" presId="urn:microsoft.com/office/officeart/2016/7/layout/LinearBlockProcessNumbered"/>
    <dgm:cxn modelId="{68378ABA-7C63-4805-B4C1-8EE8BE18FDE6}" type="presOf" srcId="{D7440BCE-A4DD-4622-8989-DD43A6D727BD}" destId="{1B93B7A7-7A6C-4399-B90B-09C56AC3DB50}" srcOrd="0" destOrd="0" presId="urn:microsoft.com/office/officeart/2016/7/layout/LinearBlockProcessNumbered"/>
    <dgm:cxn modelId="{EEFFF3CD-592B-4AD0-A32D-36CA80173ECC}" srcId="{1688B8CC-E97A-4B28-A7FD-2F9E130A1AEA}" destId="{71FA8149-8C0C-4E03-BE26-7ED533DD4428}" srcOrd="2" destOrd="0" parTransId="{7466E9FF-883E-4F4D-B272-4FFB2AEA5EF2}" sibTransId="{D7440BCE-A4DD-4622-8989-DD43A6D727BD}"/>
    <dgm:cxn modelId="{3BC15BD8-C10B-4E48-9E09-3DF80093EE3B}" type="presOf" srcId="{CD08B449-74CD-42ED-AF42-8403B6616028}" destId="{DA60E2AE-CCBB-4401-A4E8-E8CE0D844861}" srcOrd="1" destOrd="0" presId="urn:microsoft.com/office/officeart/2016/7/layout/LinearBlockProcessNumbered"/>
    <dgm:cxn modelId="{06DE39DE-A873-48CF-8FF7-605A378C4DE7}" srcId="{1688B8CC-E97A-4B28-A7FD-2F9E130A1AEA}" destId="{337A757D-B821-480F-9F1E-FEFCFB940F8A}" srcOrd="3" destOrd="0" parTransId="{0C93B815-0B33-4752-9BF8-4AB3CCA4A40B}" sibTransId="{053576B2-88F8-48FA-A7FF-73F6931F5FEB}"/>
    <dgm:cxn modelId="{C31E9FED-4271-4D92-B939-6103E723517C}" srcId="{1688B8CC-E97A-4B28-A7FD-2F9E130A1AEA}" destId="{57F0C55B-C590-4A4E-B9B6-3627C471BA4F}" srcOrd="1" destOrd="0" parTransId="{64849F7C-73CF-4930-8E95-0FAE3F20321B}" sibTransId="{80CBDB95-7423-4179-8FA8-DCAF5D7D4738}"/>
    <dgm:cxn modelId="{49BEC6D3-63D6-486F-AA4D-DD56A21A461D}" type="presParOf" srcId="{1D065A70-1C55-40D0-8B10-15400BE7E2E1}" destId="{618A43C4-97DB-44DD-B921-8F2C9C7BCC56}" srcOrd="0" destOrd="0" presId="urn:microsoft.com/office/officeart/2016/7/layout/LinearBlockProcessNumbered"/>
    <dgm:cxn modelId="{7456B59C-70FE-4662-8186-29812DA3456F}" type="presParOf" srcId="{618A43C4-97DB-44DD-B921-8F2C9C7BCC56}" destId="{3A268EBF-74DC-4E2C-8E33-45A1F7151DFD}" srcOrd="0" destOrd="0" presId="urn:microsoft.com/office/officeart/2016/7/layout/LinearBlockProcessNumbered"/>
    <dgm:cxn modelId="{9CA60A41-BCC3-4AB1-8CEE-EE663CDD99B3}" type="presParOf" srcId="{618A43C4-97DB-44DD-B921-8F2C9C7BCC56}" destId="{9464B6EC-6CA6-483B-BC90-27CDCAAE617D}" srcOrd="1" destOrd="0" presId="urn:microsoft.com/office/officeart/2016/7/layout/LinearBlockProcessNumbered"/>
    <dgm:cxn modelId="{EDC79A35-F592-4ACF-AAB7-BC359D790827}" type="presParOf" srcId="{618A43C4-97DB-44DD-B921-8F2C9C7BCC56}" destId="{10411CA6-F801-4C01-8345-9EA1A54695C6}" srcOrd="2" destOrd="0" presId="urn:microsoft.com/office/officeart/2016/7/layout/LinearBlockProcessNumbered"/>
    <dgm:cxn modelId="{818113F8-9760-4C0D-8800-5AA33403F042}" type="presParOf" srcId="{1D065A70-1C55-40D0-8B10-15400BE7E2E1}" destId="{D9245E97-8F64-4711-9832-34790BC2B374}" srcOrd="1" destOrd="0" presId="urn:microsoft.com/office/officeart/2016/7/layout/LinearBlockProcessNumbered"/>
    <dgm:cxn modelId="{6A74F329-79CD-4C18-84E1-3E18897EF830}" type="presParOf" srcId="{1D065A70-1C55-40D0-8B10-15400BE7E2E1}" destId="{67770650-C012-415E-A62F-80780409AB29}" srcOrd="2" destOrd="0" presId="urn:microsoft.com/office/officeart/2016/7/layout/LinearBlockProcessNumbered"/>
    <dgm:cxn modelId="{69E58FFB-50F7-42D9-B723-A00B49151002}" type="presParOf" srcId="{67770650-C012-415E-A62F-80780409AB29}" destId="{811828AF-BA9C-49E2-8704-A964F5A692CC}" srcOrd="0" destOrd="0" presId="urn:microsoft.com/office/officeart/2016/7/layout/LinearBlockProcessNumbered"/>
    <dgm:cxn modelId="{9D7D4860-DB8E-45AE-B39F-987F8CE01564}" type="presParOf" srcId="{67770650-C012-415E-A62F-80780409AB29}" destId="{7E0A24D5-5B54-43AF-AEDD-329CB3B83734}" srcOrd="1" destOrd="0" presId="urn:microsoft.com/office/officeart/2016/7/layout/LinearBlockProcessNumbered"/>
    <dgm:cxn modelId="{8A26750B-C151-452B-9869-50B285C6EB2F}" type="presParOf" srcId="{67770650-C012-415E-A62F-80780409AB29}" destId="{38EE358D-8D4E-4663-8EA7-9D2C8B41C7E0}" srcOrd="2" destOrd="0" presId="urn:microsoft.com/office/officeart/2016/7/layout/LinearBlockProcessNumbered"/>
    <dgm:cxn modelId="{254668E4-426C-4D3D-BB69-1B76EF8E2DE3}" type="presParOf" srcId="{1D065A70-1C55-40D0-8B10-15400BE7E2E1}" destId="{0E1AA13E-885D-461E-A983-F6753335FCBC}" srcOrd="3" destOrd="0" presId="urn:microsoft.com/office/officeart/2016/7/layout/LinearBlockProcessNumbered"/>
    <dgm:cxn modelId="{A5EA606E-8E3D-4A8F-8B51-B69CB5E00987}" type="presParOf" srcId="{1D065A70-1C55-40D0-8B10-15400BE7E2E1}" destId="{A97B2856-30E5-42FB-88B5-3AE13FA81C96}" srcOrd="4" destOrd="0" presId="urn:microsoft.com/office/officeart/2016/7/layout/LinearBlockProcessNumbered"/>
    <dgm:cxn modelId="{B006961A-957B-4EE4-BBA1-19A86272B35B}" type="presParOf" srcId="{A97B2856-30E5-42FB-88B5-3AE13FA81C96}" destId="{D9073154-9DF3-427C-A66F-B1DF71535C98}" srcOrd="0" destOrd="0" presId="urn:microsoft.com/office/officeart/2016/7/layout/LinearBlockProcessNumbered"/>
    <dgm:cxn modelId="{D929BF10-4C4E-484C-8602-93B4E80E3948}" type="presParOf" srcId="{A97B2856-30E5-42FB-88B5-3AE13FA81C96}" destId="{1B93B7A7-7A6C-4399-B90B-09C56AC3DB50}" srcOrd="1" destOrd="0" presId="urn:microsoft.com/office/officeart/2016/7/layout/LinearBlockProcessNumbered"/>
    <dgm:cxn modelId="{D3C51D23-1D5A-430D-90EE-0322D4522166}" type="presParOf" srcId="{A97B2856-30E5-42FB-88B5-3AE13FA81C96}" destId="{B5E4DA4A-BCD6-4959-A44B-55FDA4F61EC3}" srcOrd="2" destOrd="0" presId="urn:microsoft.com/office/officeart/2016/7/layout/LinearBlockProcessNumbered"/>
    <dgm:cxn modelId="{0FD2C576-45C6-43A7-8ACC-0FA94AA5F5AD}" type="presParOf" srcId="{1D065A70-1C55-40D0-8B10-15400BE7E2E1}" destId="{5050E1A1-AC38-480C-893B-3710A3EBF21A}" srcOrd="5" destOrd="0" presId="urn:microsoft.com/office/officeart/2016/7/layout/LinearBlockProcessNumbered"/>
    <dgm:cxn modelId="{7E8C8C5A-5CDF-48E5-AAE0-5F9F27EC28B8}" type="presParOf" srcId="{1D065A70-1C55-40D0-8B10-15400BE7E2E1}" destId="{985A148A-8344-4B01-8140-039EAF66DE27}" srcOrd="6" destOrd="0" presId="urn:microsoft.com/office/officeart/2016/7/layout/LinearBlockProcessNumbered"/>
    <dgm:cxn modelId="{AA0A1A4C-7FB2-49DC-928E-FD30E969E3AC}" type="presParOf" srcId="{985A148A-8344-4B01-8140-039EAF66DE27}" destId="{42A15AE8-1FBD-4948-AFA6-E32D1C824655}" srcOrd="0" destOrd="0" presId="urn:microsoft.com/office/officeart/2016/7/layout/LinearBlockProcessNumbered"/>
    <dgm:cxn modelId="{C4EEC9FC-2551-4255-9DB8-64B8CF3511C1}" type="presParOf" srcId="{985A148A-8344-4B01-8140-039EAF66DE27}" destId="{6DEAD78F-DE4D-433D-BB73-AB5C977175C9}" srcOrd="1" destOrd="0" presId="urn:microsoft.com/office/officeart/2016/7/layout/LinearBlockProcessNumbered"/>
    <dgm:cxn modelId="{65245EBF-DBBB-4F2E-9F18-7242E47EBE49}" type="presParOf" srcId="{985A148A-8344-4B01-8140-039EAF66DE27}" destId="{BEAD67E0-38EA-4D88-A52D-22B27AF46ED4}" srcOrd="2" destOrd="0" presId="urn:microsoft.com/office/officeart/2016/7/layout/LinearBlockProcessNumbered"/>
    <dgm:cxn modelId="{B6FA9DBF-A84F-4882-BCB8-B643167E85AC}" type="presParOf" srcId="{1D065A70-1C55-40D0-8B10-15400BE7E2E1}" destId="{F89ED7E0-8D6C-4CE5-B43E-4716C6F3A9F9}" srcOrd="7" destOrd="0" presId="urn:microsoft.com/office/officeart/2016/7/layout/LinearBlockProcessNumbered"/>
    <dgm:cxn modelId="{769F12BC-6134-4C2B-97CA-52782348A564}" type="presParOf" srcId="{1D065A70-1C55-40D0-8B10-15400BE7E2E1}" destId="{C63DD66B-9A8A-48FD-B97A-68C982D3507A}" srcOrd="8" destOrd="0" presId="urn:microsoft.com/office/officeart/2016/7/layout/LinearBlockProcessNumbered"/>
    <dgm:cxn modelId="{8973B29E-2169-4C93-A70F-8931F43A5D6D}" type="presParOf" srcId="{C63DD66B-9A8A-48FD-B97A-68C982D3507A}" destId="{FB2F52A8-C75E-4D8A-B295-88EF1E9D772D}" srcOrd="0" destOrd="0" presId="urn:microsoft.com/office/officeart/2016/7/layout/LinearBlockProcessNumbered"/>
    <dgm:cxn modelId="{927D037E-6677-426A-8D52-BFAA207605D1}" type="presParOf" srcId="{C63DD66B-9A8A-48FD-B97A-68C982D3507A}" destId="{C7FAB78E-E0E7-401D-A203-DF7A2B7F2F14}" srcOrd="1" destOrd="0" presId="urn:microsoft.com/office/officeart/2016/7/layout/LinearBlockProcessNumbered"/>
    <dgm:cxn modelId="{B0DBB1CB-8423-4697-A861-32F3EFD477EF}" type="presParOf" srcId="{C63DD66B-9A8A-48FD-B97A-68C982D3507A}" destId="{DA60E2AE-CCBB-4401-A4E8-E8CE0D84486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68EBF-74DC-4E2C-8E33-45A1F7151DFD}">
      <dsp:nvSpPr>
        <dsp:cNvPr id="0" name=""/>
        <dsp:cNvSpPr/>
      </dsp:nvSpPr>
      <dsp:spPr>
        <a:xfrm>
          <a:off x="5780" y="627075"/>
          <a:ext cx="1807109" cy="21685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0" rIns="178502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/>
            <a:t>základní princip = „spielend lernen“</a:t>
          </a:r>
          <a:endParaRPr lang="en-US" sz="1700" kern="1200"/>
        </a:p>
      </dsp:txBody>
      <dsp:txXfrm>
        <a:off x="5780" y="1494488"/>
        <a:ext cx="1807109" cy="1301118"/>
      </dsp:txXfrm>
    </dsp:sp>
    <dsp:sp modelId="{9464B6EC-6CA6-483B-BC90-27CDCAAE617D}">
      <dsp:nvSpPr>
        <dsp:cNvPr id="0" name=""/>
        <dsp:cNvSpPr/>
      </dsp:nvSpPr>
      <dsp:spPr>
        <a:xfrm>
          <a:off x="5780" y="627075"/>
          <a:ext cx="1807109" cy="86741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165100" rIns="178502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01</a:t>
          </a:r>
        </a:p>
      </dsp:txBody>
      <dsp:txXfrm>
        <a:off x="5780" y="627075"/>
        <a:ext cx="1807109" cy="867412"/>
      </dsp:txXfrm>
    </dsp:sp>
    <dsp:sp modelId="{811828AF-BA9C-49E2-8704-A964F5A692CC}">
      <dsp:nvSpPr>
        <dsp:cNvPr id="0" name=""/>
        <dsp:cNvSpPr/>
      </dsp:nvSpPr>
      <dsp:spPr>
        <a:xfrm>
          <a:off x="1957458" y="627075"/>
          <a:ext cx="1807109" cy="21685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0" rIns="178502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/>
            <a:t>využití obrázku ve výuce</a:t>
          </a:r>
          <a:endParaRPr lang="en-US" sz="1700" kern="1200"/>
        </a:p>
      </dsp:txBody>
      <dsp:txXfrm>
        <a:off x="1957458" y="1494488"/>
        <a:ext cx="1807109" cy="1301118"/>
      </dsp:txXfrm>
    </dsp:sp>
    <dsp:sp modelId="{7E0A24D5-5B54-43AF-AEDD-329CB3B83734}">
      <dsp:nvSpPr>
        <dsp:cNvPr id="0" name=""/>
        <dsp:cNvSpPr/>
      </dsp:nvSpPr>
      <dsp:spPr>
        <a:xfrm>
          <a:off x="1957458" y="627075"/>
          <a:ext cx="1807109" cy="86741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165100" rIns="178502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02</a:t>
          </a:r>
        </a:p>
      </dsp:txBody>
      <dsp:txXfrm>
        <a:off x="1957458" y="627075"/>
        <a:ext cx="1807109" cy="867412"/>
      </dsp:txXfrm>
    </dsp:sp>
    <dsp:sp modelId="{D9073154-9DF3-427C-A66F-B1DF71535C98}">
      <dsp:nvSpPr>
        <dsp:cNvPr id="0" name=""/>
        <dsp:cNvSpPr/>
      </dsp:nvSpPr>
      <dsp:spPr>
        <a:xfrm>
          <a:off x="3909136" y="627075"/>
          <a:ext cx="1807109" cy="21685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0" rIns="178502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/>
            <a:t>využití hudby ve výuce</a:t>
          </a:r>
          <a:endParaRPr lang="en-US" sz="1700" kern="1200"/>
        </a:p>
      </dsp:txBody>
      <dsp:txXfrm>
        <a:off x="3909136" y="1494488"/>
        <a:ext cx="1807109" cy="1301118"/>
      </dsp:txXfrm>
    </dsp:sp>
    <dsp:sp modelId="{1B93B7A7-7A6C-4399-B90B-09C56AC3DB50}">
      <dsp:nvSpPr>
        <dsp:cNvPr id="0" name=""/>
        <dsp:cNvSpPr/>
      </dsp:nvSpPr>
      <dsp:spPr>
        <a:xfrm>
          <a:off x="3909136" y="627075"/>
          <a:ext cx="1807109" cy="86741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165100" rIns="178502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03</a:t>
          </a:r>
        </a:p>
      </dsp:txBody>
      <dsp:txXfrm>
        <a:off x="3909136" y="627075"/>
        <a:ext cx="1807109" cy="867412"/>
      </dsp:txXfrm>
    </dsp:sp>
    <dsp:sp modelId="{42A15AE8-1FBD-4948-AFA6-E32D1C824655}">
      <dsp:nvSpPr>
        <dsp:cNvPr id="0" name=""/>
        <dsp:cNvSpPr/>
      </dsp:nvSpPr>
      <dsp:spPr>
        <a:xfrm>
          <a:off x="5860814" y="627075"/>
          <a:ext cx="1807109" cy="216853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0" rIns="178502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 dirty="0"/>
            <a:t>využití filmu (reklamy) ve výuce</a:t>
          </a:r>
          <a:endParaRPr lang="en-US" sz="1700" kern="1200" dirty="0"/>
        </a:p>
      </dsp:txBody>
      <dsp:txXfrm>
        <a:off x="5860814" y="1494488"/>
        <a:ext cx="1807109" cy="1301118"/>
      </dsp:txXfrm>
    </dsp:sp>
    <dsp:sp modelId="{6DEAD78F-DE4D-433D-BB73-AB5C977175C9}">
      <dsp:nvSpPr>
        <dsp:cNvPr id="0" name=""/>
        <dsp:cNvSpPr/>
      </dsp:nvSpPr>
      <dsp:spPr>
        <a:xfrm>
          <a:off x="5860814" y="627075"/>
          <a:ext cx="1807109" cy="86741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165100" rIns="178502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04</a:t>
          </a:r>
        </a:p>
      </dsp:txBody>
      <dsp:txXfrm>
        <a:off x="5860814" y="627075"/>
        <a:ext cx="1807109" cy="867412"/>
      </dsp:txXfrm>
    </dsp:sp>
    <dsp:sp modelId="{FB2F52A8-C75E-4D8A-B295-88EF1E9D772D}">
      <dsp:nvSpPr>
        <dsp:cNvPr id="0" name=""/>
        <dsp:cNvSpPr/>
      </dsp:nvSpPr>
      <dsp:spPr>
        <a:xfrm>
          <a:off x="7812492" y="627075"/>
          <a:ext cx="1807109" cy="216853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0" rIns="178502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i="0" kern="1200"/>
            <a:t>zapojení reálií do výuky jako motivační prvek</a:t>
          </a:r>
          <a:endParaRPr lang="en-US" sz="1700" kern="1200"/>
        </a:p>
      </dsp:txBody>
      <dsp:txXfrm>
        <a:off x="7812492" y="1494488"/>
        <a:ext cx="1807109" cy="1301118"/>
      </dsp:txXfrm>
    </dsp:sp>
    <dsp:sp modelId="{C7FAB78E-E0E7-401D-A203-DF7A2B7F2F14}">
      <dsp:nvSpPr>
        <dsp:cNvPr id="0" name=""/>
        <dsp:cNvSpPr/>
      </dsp:nvSpPr>
      <dsp:spPr>
        <a:xfrm>
          <a:off x="7812492" y="627075"/>
          <a:ext cx="1807109" cy="867412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502" tIns="165100" rIns="178502" bIns="16510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05</a:t>
          </a:r>
        </a:p>
      </dsp:txBody>
      <dsp:txXfrm>
        <a:off x="7812492" y="627075"/>
        <a:ext cx="1807109" cy="867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80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9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97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71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1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096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357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404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03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54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77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24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06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2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2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54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65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D74BD65-56FF-4B92-8B9D-F7412FE53625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5A7E5B0-7E19-4682-9AF4-8C827023CB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16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05A60-CFDB-46CC-8969-9500EA1E60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Vídeň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419648-938D-4D69-854A-8D65C1B661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30. 9. – 11. 10. 2019</a:t>
            </a:r>
          </a:p>
          <a:p>
            <a:r>
              <a:rPr lang="cs-CZ" dirty="0"/>
              <a:t>Studijní pobyt v rámci projektu </a:t>
            </a:r>
            <a:r>
              <a:rPr lang="nn-NO" dirty="0"/>
              <a:t>Erasmus+ KA1 Let´s CLIL</a:t>
            </a:r>
            <a:endParaRPr lang="cs-CZ" dirty="0"/>
          </a:p>
          <a:p>
            <a:r>
              <a:rPr lang="nn-NO" dirty="0"/>
              <a:t>(2018-1-CZ01-KA101-047129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7C7959-57A6-438F-8C3A-BAB57C49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894" y="1238313"/>
            <a:ext cx="5510008" cy="35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Příklad – využití reálií ve výuce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fáze = práce s fotografiemi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fáze = práce s krátkými medailonky – </a:t>
            </a:r>
            <a:r>
              <a:rPr lang="cs-CZ" dirty="0" err="1"/>
              <a:t>přiřaz</a:t>
            </a:r>
            <a:r>
              <a:rPr lang="cs-CZ" dirty="0"/>
              <a:t>. k obr.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3. fáze = skupinová práce s medailonky </a:t>
            </a:r>
            <a:br>
              <a:rPr lang="cs-CZ" dirty="0"/>
            </a:br>
            <a:r>
              <a:rPr lang="cs-CZ" dirty="0"/>
              <a:t>(role – každý hraje jednu osobnost)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fáze = upozornění na některý gramatický jev</a:t>
            </a:r>
            <a:br>
              <a:rPr lang="cs-CZ" dirty="0"/>
            </a:br>
            <a:r>
              <a:rPr lang="cs-CZ" dirty="0"/>
              <a:t>(např. skloňování adjektiv – </a:t>
            </a:r>
            <a:r>
              <a:rPr lang="cs-CZ" i="1" dirty="0" err="1"/>
              <a:t>ein</a:t>
            </a:r>
            <a:r>
              <a:rPr lang="cs-CZ" i="1" dirty="0"/>
              <a:t> </a:t>
            </a:r>
            <a:r>
              <a:rPr lang="cs-CZ" i="1" dirty="0" err="1"/>
              <a:t>berühmter</a:t>
            </a:r>
            <a:r>
              <a:rPr lang="cs-CZ" i="1" dirty="0"/>
              <a:t> </a:t>
            </a:r>
            <a:r>
              <a:rPr lang="cs-CZ" i="1" dirty="0" err="1"/>
              <a:t>Maler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5. fáze = výklad gramatiky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6. fáze = procvičování gramatiky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F2125A-8A6B-44BD-83D0-F4D792E5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39" y="3210142"/>
            <a:ext cx="5434361" cy="36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Příklad – „hravá metoda“ při výuce gramatiky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DCA58C-90CB-4E3B-B0A1-01364F55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384" y="2177667"/>
            <a:ext cx="7563231" cy="46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Příklad – využití PC, tabletu, mobilu při výuce CJ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Podnadpis 5">
            <a:extLst>
              <a:ext uri="{FF2B5EF4-FFF2-40B4-BE49-F238E27FC236}">
                <a16:creationId xmlns:a16="http://schemas.microsoft.com/office/drawing/2014/main" id="{4CFC69D1-71D6-4583-A95B-B023B809B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KAHOOT.IT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PADLET.COM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80F643-1527-4051-845C-A41A1CDE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91" y="2482410"/>
            <a:ext cx="4492518" cy="37139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A901E7-B0EB-4CE7-B9A5-EB861B579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994" y="2913458"/>
            <a:ext cx="3884963" cy="32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5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a Vídně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 = zvýšit povědomí o Rakousku (resp. Vídni)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učebnicích němčiny se doposud prezentuje z velké části Německo a jeho reálie,</a:t>
            </a:r>
            <a:br>
              <a:rPr lang="cs-CZ" dirty="0"/>
            </a:br>
            <a:r>
              <a:rPr lang="cs-CZ" dirty="0"/>
              <a:t>Rakousko a Švýcarsko jsou opomíjené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99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</a:t>
            </a:r>
            <a:r>
              <a:rPr lang="cs-CZ" sz="2500" dirty="0"/>
              <a:t>– historie, politika</a:t>
            </a:r>
            <a:endParaRPr lang="cs-CZ" sz="2500" b="1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vzájemný vztah Rakouska a Německa – tzv. „</a:t>
            </a:r>
            <a:r>
              <a:rPr lang="cs-CZ" dirty="0" err="1"/>
              <a:t>Hassliebe</a:t>
            </a:r>
            <a:r>
              <a:rPr lang="cs-CZ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vztahy narušeny 2. světovou válkou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odlišné vypořádání se s 2. sv. v. (kolektivní vina x oběť)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7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</a:t>
            </a:r>
            <a:r>
              <a:rPr lang="cs-CZ" sz="2500" dirty="0"/>
              <a:t>– osobnosti</a:t>
            </a:r>
            <a:endParaRPr lang="cs-CZ" sz="2500" b="1" dirty="0"/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8F48EC-BBE9-4F17-9B09-7AE17BD5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214" y="3068343"/>
            <a:ext cx="2253966" cy="37935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56EF3A4-D773-420E-B77A-1E3080346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61" y="3045011"/>
            <a:ext cx="2505368" cy="37935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5A0EF7-D7C4-4240-8D7F-ED4B5776D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365" y="3581400"/>
            <a:ext cx="5133208" cy="27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</a:t>
            </a:r>
            <a:r>
              <a:rPr lang="cs-CZ" sz="2500" dirty="0"/>
              <a:t>– školství</a:t>
            </a:r>
            <a:endParaRPr lang="cs-CZ" sz="2500" b="1" dirty="0"/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Podnadpis 5">
            <a:extLst>
              <a:ext uri="{FF2B5EF4-FFF2-40B4-BE49-F238E27FC236}">
                <a16:creationId xmlns:a16="http://schemas.microsoft.com/office/drawing/2014/main" id="{51741A84-A02E-41B2-87B2-F30A3BB1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vyučovací hodina trvá 50 minut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typy škol:</a:t>
            </a:r>
            <a:br>
              <a:rPr lang="cs-CZ" dirty="0"/>
            </a:br>
            <a:r>
              <a:rPr lang="cs-CZ" dirty="0" err="1"/>
              <a:t>Volksschule</a:t>
            </a:r>
            <a:r>
              <a:rPr lang="cs-CZ" dirty="0"/>
              <a:t> = bis 10 </a:t>
            </a:r>
            <a:r>
              <a:rPr lang="cs-CZ" dirty="0" err="1"/>
              <a:t>Jh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 err="1"/>
              <a:t>Mittelschule</a:t>
            </a:r>
            <a:r>
              <a:rPr lang="cs-CZ" dirty="0"/>
              <a:t> (</a:t>
            </a:r>
            <a:r>
              <a:rPr lang="cs-CZ" dirty="0" err="1"/>
              <a:t>Hauptschule</a:t>
            </a:r>
            <a:r>
              <a:rPr lang="cs-CZ" dirty="0"/>
              <a:t> / Gymnasium) = bis 15 </a:t>
            </a:r>
            <a:r>
              <a:rPr lang="cs-CZ" dirty="0" err="1"/>
              <a:t>Jh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 err="1"/>
              <a:t>Realgymnasium</a:t>
            </a:r>
            <a:r>
              <a:rPr lang="cs-CZ" dirty="0"/>
              <a:t> / </a:t>
            </a:r>
            <a:r>
              <a:rPr lang="cs-CZ" dirty="0" err="1"/>
              <a:t>neusprachliches</a:t>
            </a:r>
            <a:r>
              <a:rPr lang="cs-CZ" dirty="0"/>
              <a:t> G. / </a:t>
            </a:r>
            <a:r>
              <a:rPr lang="cs-CZ" dirty="0" err="1"/>
              <a:t>Handelsakademie</a:t>
            </a:r>
            <a:r>
              <a:rPr lang="cs-CZ" dirty="0"/>
              <a:t> = bis 18 </a:t>
            </a:r>
            <a:r>
              <a:rPr lang="cs-CZ" dirty="0" err="1"/>
              <a:t>Jh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 err="1"/>
              <a:t>Uni</a:t>
            </a:r>
            <a:r>
              <a:rPr lang="cs-CZ" dirty="0"/>
              <a:t> / </a:t>
            </a:r>
            <a:r>
              <a:rPr lang="cs-CZ" dirty="0" err="1"/>
              <a:t>Fachhochschule</a:t>
            </a:r>
            <a:r>
              <a:rPr lang="cs-CZ" dirty="0"/>
              <a:t> = ab 18 </a:t>
            </a:r>
            <a:r>
              <a:rPr lang="cs-CZ" dirty="0" err="1"/>
              <a:t>Jh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757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</a:t>
            </a:r>
            <a:r>
              <a:rPr lang="cs-CZ" sz="2500" dirty="0"/>
              <a:t>– jazyk</a:t>
            </a:r>
            <a:endParaRPr lang="cs-CZ" sz="2500" b="1" dirty="0"/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Podnadpis 5">
            <a:extLst>
              <a:ext uri="{FF2B5EF4-FFF2-40B4-BE49-F238E27FC236}">
                <a16:creationId xmlns:a16="http://schemas.microsoft.com/office/drawing/2014/main" id="{51741A84-A02E-41B2-87B2-F30A3BB1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rozdíly mezi němčinou standardní (</a:t>
            </a:r>
            <a:r>
              <a:rPr lang="cs-CZ" dirty="0" err="1"/>
              <a:t>Hochdeutsch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a rakouskou (</a:t>
            </a:r>
            <a:r>
              <a:rPr lang="cs-CZ" dirty="0" err="1"/>
              <a:t>österreichisch</a:t>
            </a:r>
            <a:r>
              <a:rPr lang="cs-CZ" dirty="0"/>
              <a:t> </a:t>
            </a:r>
            <a:r>
              <a:rPr lang="cs-CZ" dirty="0" err="1"/>
              <a:t>Deutsch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týkají se především oblasti stravování:</a:t>
            </a:r>
            <a:br>
              <a:rPr lang="cs-CZ" dirty="0"/>
            </a:br>
            <a:r>
              <a:rPr lang="cs-CZ" dirty="0" err="1"/>
              <a:t>Kartoffeln</a:t>
            </a:r>
            <a:r>
              <a:rPr lang="cs-CZ" dirty="0"/>
              <a:t> – </a:t>
            </a:r>
            <a:r>
              <a:rPr lang="cs-CZ" dirty="0" err="1"/>
              <a:t>Erdäpfel</a:t>
            </a:r>
            <a:br>
              <a:rPr lang="cs-CZ" dirty="0"/>
            </a:br>
            <a:r>
              <a:rPr lang="cs-CZ" dirty="0" err="1"/>
              <a:t>Tomaten</a:t>
            </a:r>
            <a:r>
              <a:rPr lang="cs-CZ" dirty="0"/>
              <a:t> – </a:t>
            </a:r>
            <a:r>
              <a:rPr lang="cs-CZ" dirty="0" err="1"/>
              <a:t>Paradeiser</a:t>
            </a:r>
            <a:br>
              <a:rPr lang="cs-CZ" dirty="0"/>
            </a:br>
            <a:r>
              <a:rPr lang="cs-CZ" dirty="0" err="1"/>
              <a:t>Johannisbeere</a:t>
            </a:r>
            <a:r>
              <a:rPr lang="cs-CZ" dirty="0"/>
              <a:t> – </a:t>
            </a:r>
            <a:r>
              <a:rPr lang="cs-CZ" dirty="0" err="1"/>
              <a:t>Ribisel</a:t>
            </a:r>
            <a:br>
              <a:rPr lang="cs-CZ" dirty="0"/>
            </a:br>
            <a:r>
              <a:rPr lang="cs-CZ" dirty="0" err="1"/>
              <a:t>Pfannkuchen</a:t>
            </a:r>
            <a:r>
              <a:rPr lang="cs-CZ" dirty="0"/>
              <a:t> – </a:t>
            </a:r>
            <a:r>
              <a:rPr lang="cs-CZ" dirty="0" err="1"/>
              <a:t>Palatschinken</a:t>
            </a:r>
            <a:br>
              <a:rPr lang="cs-CZ" dirty="0"/>
            </a:br>
            <a:r>
              <a:rPr lang="cs-CZ" dirty="0" err="1"/>
              <a:t>Pflaumenmus</a:t>
            </a:r>
            <a:r>
              <a:rPr lang="cs-CZ" dirty="0"/>
              <a:t> – </a:t>
            </a:r>
            <a:r>
              <a:rPr lang="cs-CZ" dirty="0" err="1"/>
              <a:t>Powidl</a:t>
            </a:r>
            <a:br>
              <a:rPr lang="cs-CZ" dirty="0"/>
            </a:br>
            <a:r>
              <a:rPr lang="cs-CZ" dirty="0" err="1"/>
              <a:t>Haltestelle</a:t>
            </a:r>
            <a:r>
              <a:rPr lang="cs-CZ" dirty="0"/>
              <a:t> – Station</a:t>
            </a:r>
            <a:br>
              <a:rPr lang="cs-CZ" dirty="0"/>
            </a:br>
            <a:r>
              <a:rPr lang="cs-CZ" dirty="0" err="1"/>
              <a:t>Treppe</a:t>
            </a:r>
            <a:r>
              <a:rPr lang="cs-CZ" dirty="0"/>
              <a:t> – </a:t>
            </a:r>
            <a:r>
              <a:rPr lang="cs-CZ" dirty="0" err="1"/>
              <a:t>Stiege</a:t>
            </a:r>
            <a:br>
              <a:rPr lang="cs-CZ" dirty="0"/>
            </a:br>
            <a:r>
              <a:rPr lang="cs-CZ" dirty="0" err="1"/>
              <a:t>zumachen</a:t>
            </a:r>
            <a:r>
              <a:rPr lang="cs-CZ" dirty="0"/>
              <a:t> – </a:t>
            </a:r>
            <a:r>
              <a:rPr lang="cs-CZ" dirty="0" err="1"/>
              <a:t>zuschließen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561504-676D-4051-908B-C93F45B8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515" y="1808568"/>
            <a:ext cx="3656485" cy="50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Rakouska a Vídně </a:t>
            </a:r>
            <a:r>
              <a:rPr lang="cs-CZ" sz="2500" dirty="0"/>
              <a:t>– jazyk</a:t>
            </a:r>
            <a:endParaRPr lang="cs-CZ" sz="2500" b="1" dirty="0"/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Podnadpis 5">
            <a:extLst>
              <a:ext uri="{FF2B5EF4-FFF2-40B4-BE49-F238E27FC236}">
                <a16:creationId xmlns:a16="http://schemas.microsoft.com/office/drawing/2014/main" id="{51741A84-A02E-41B2-87B2-F30A3BB1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typická rakouská / vídeňská mluva:</a:t>
            </a:r>
            <a:br>
              <a:rPr lang="cs-CZ" dirty="0"/>
            </a:br>
            <a:r>
              <a:rPr lang="cs-CZ" dirty="0" err="1"/>
              <a:t>leiwand</a:t>
            </a:r>
            <a:r>
              <a:rPr lang="cs-CZ" dirty="0"/>
              <a:t> = </a:t>
            </a:r>
            <a:r>
              <a:rPr lang="cs-CZ" dirty="0" err="1"/>
              <a:t>toll</a:t>
            </a:r>
            <a:r>
              <a:rPr lang="cs-CZ" dirty="0"/>
              <a:t>, prima, cool</a:t>
            </a:r>
            <a:br>
              <a:rPr lang="cs-CZ" dirty="0"/>
            </a:br>
            <a:r>
              <a:rPr lang="cs-CZ" dirty="0" err="1"/>
              <a:t>oida</a:t>
            </a:r>
            <a:r>
              <a:rPr lang="cs-CZ" dirty="0"/>
              <a:t> = „Alter“</a:t>
            </a:r>
            <a:br>
              <a:rPr lang="cs-CZ" dirty="0"/>
            </a:br>
            <a:r>
              <a:rPr lang="cs-CZ" dirty="0" err="1"/>
              <a:t>deppert</a:t>
            </a:r>
            <a:r>
              <a:rPr lang="cs-CZ" dirty="0"/>
              <a:t> = </a:t>
            </a:r>
            <a:r>
              <a:rPr lang="cs-CZ" dirty="0" err="1"/>
              <a:t>verrückt</a:t>
            </a:r>
            <a:br>
              <a:rPr lang="cs-CZ" dirty="0"/>
            </a:br>
            <a:r>
              <a:rPr lang="cs-CZ" dirty="0" err="1"/>
              <a:t>zwicken</a:t>
            </a:r>
            <a:r>
              <a:rPr lang="cs-CZ" dirty="0"/>
              <a:t> = </a:t>
            </a:r>
            <a:r>
              <a:rPr lang="cs-CZ" dirty="0" err="1"/>
              <a:t>stechen</a:t>
            </a:r>
            <a:r>
              <a:rPr lang="cs-CZ" dirty="0"/>
              <a:t>, </a:t>
            </a:r>
            <a:r>
              <a:rPr lang="cs-CZ" dirty="0" err="1"/>
              <a:t>kneifen</a:t>
            </a:r>
            <a:br>
              <a:rPr lang="cs-CZ" dirty="0"/>
            </a:br>
            <a:r>
              <a:rPr lang="cs-CZ" dirty="0"/>
              <a:t>r </a:t>
            </a:r>
            <a:r>
              <a:rPr lang="cs-CZ" dirty="0" err="1"/>
              <a:t>Schnorrer</a:t>
            </a:r>
            <a:r>
              <a:rPr lang="cs-CZ" dirty="0"/>
              <a:t> = „r </a:t>
            </a:r>
            <a:r>
              <a:rPr lang="cs-CZ" dirty="0" err="1"/>
              <a:t>Bettler</a:t>
            </a:r>
            <a:r>
              <a:rPr lang="cs-CZ" dirty="0"/>
              <a:t>“</a:t>
            </a:r>
            <a:br>
              <a:rPr lang="cs-CZ" dirty="0"/>
            </a:br>
            <a:r>
              <a:rPr lang="cs-CZ" dirty="0"/>
              <a:t>r </a:t>
            </a:r>
            <a:r>
              <a:rPr lang="cs-CZ" dirty="0" err="1"/>
              <a:t>Kiberer</a:t>
            </a:r>
            <a:r>
              <a:rPr lang="cs-CZ" dirty="0"/>
              <a:t> = r </a:t>
            </a:r>
            <a:r>
              <a:rPr lang="cs-CZ" dirty="0" err="1"/>
              <a:t>Polizist</a:t>
            </a:r>
            <a:br>
              <a:rPr lang="cs-CZ" dirty="0"/>
            </a:br>
            <a:r>
              <a:rPr lang="cs-CZ" dirty="0"/>
              <a:t>r </a:t>
            </a:r>
            <a:r>
              <a:rPr lang="cs-CZ" dirty="0" err="1"/>
              <a:t>Hawerer</a:t>
            </a:r>
            <a:r>
              <a:rPr lang="cs-CZ" dirty="0"/>
              <a:t> = r </a:t>
            </a:r>
            <a:r>
              <a:rPr lang="cs-CZ" dirty="0" err="1"/>
              <a:t>Freund</a:t>
            </a:r>
            <a:br>
              <a:rPr lang="cs-CZ" dirty="0"/>
            </a:br>
            <a:r>
              <a:rPr lang="cs-CZ" dirty="0"/>
              <a:t>e = so </a:t>
            </a:r>
            <a:r>
              <a:rPr lang="cs-CZ" dirty="0" err="1"/>
              <a:t>wie</a:t>
            </a:r>
            <a:r>
              <a:rPr lang="cs-CZ" dirty="0"/>
              <a:t>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0A049B-75F8-459D-B17D-D169198DF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893" y="1814945"/>
            <a:ext cx="6826107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13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Reálie Vídně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Podnadpis 5">
            <a:extLst>
              <a:ext uri="{FF2B5EF4-FFF2-40B4-BE49-F238E27FC236}">
                <a16:creationId xmlns:a16="http://schemas.microsoft.com/office/drawing/2014/main" id="{51741A84-A02E-41B2-87B2-F30A3BB1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dělení na okrsky dle toho, jak se </a:t>
            </a:r>
            <a:br>
              <a:rPr lang="cs-CZ" dirty="0"/>
            </a:br>
            <a:r>
              <a:rPr lang="cs-CZ" dirty="0"/>
              <a:t>k původnímu městu připojovaly </a:t>
            </a:r>
            <a:br>
              <a:rPr lang="cs-CZ" dirty="0"/>
            </a:br>
            <a:r>
              <a:rPr lang="cs-CZ" dirty="0"/>
              <a:t>okolní vesnice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historie Vídně – památky </a:t>
            </a:r>
            <a:br>
              <a:rPr lang="cs-CZ" dirty="0"/>
            </a:br>
            <a:r>
              <a:rPr lang="cs-CZ" dirty="0"/>
              <a:t>(teoreticky i prakticky)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současnost Vídně – bytová politika, </a:t>
            </a:r>
            <a:br>
              <a:rPr lang="cs-CZ" dirty="0"/>
            </a:br>
            <a:r>
              <a:rPr lang="cs-CZ" dirty="0"/>
              <a:t>zaměstnání, národnostní menšiny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9EAC11-F25C-4352-B3F0-C5CDB6582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52" y="3100039"/>
            <a:ext cx="7535947" cy="37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INFORMACE A ZAJÍMAVOSTI O MĚSTĚ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101" y="3045319"/>
            <a:ext cx="11231009" cy="29856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1,8 mil.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národnostní menšiny: </a:t>
            </a:r>
            <a:br>
              <a:rPr lang="cs-CZ" dirty="0"/>
            </a:br>
            <a:r>
              <a:rPr lang="cs-CZ" dirty="0"/>
              <a:t>Srbové, Turci, Němci;</a:t>
            </a:r>
            <a:br>
              <a:rPr lang="cs-CZ" dirty="0"/>
            </a:br>
            <a:r>
              <a:rPr lang="cs-CZ" dirty="0"/>
              <a:t>dále Slov., </a:t>
            </a:r>
            <a:r>
              <a:rPr lang="cs-CZ" dirty="0" err="1"/>
              <a:t>Maď</a:t>
            </a:r>
            <a:r>
              <a:rPr lang="cs-CZ" dirty="0"/>
              <a:t>., Pol.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23 okrsků (</a:t>
            </a:r>
            <a:r>
              <a:rPr lang="cs-CZ" dirty="0" err="1"/>
              <a:t>Bezirke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3D56661-C654-4CE8-AA40-65452467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565" y="3371056"/>
            <a:ext cx="4270944" cy="33439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4CCDEB0-D440-4B55-8C42-BFE0E802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549" y="4538147"/>
            <a:ext cx="35623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Děkuji za pozornost.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F7DFDB0-37E1-4473-BE1B-F304F9DD7F19}"/>
              </a:ext>
            </a:extLst>
          </p:cNvPr>
          <p:cNvSpPr/>
          <p:nvPr/>
        </p:nvSpPr>
        <p:spPr>
          <a:xfrm>
            <a:off x="477078" y="5375835"/>
            <a:ext cx="112378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0"/>
              </a:spcAft>
            </a:pPr>
            <a:r>
              <a:rPr lang="cs-CZ" b="1" i="1" dirty="0">
                <a:solidFill>
                  <a:srgbClr val="333333"/>
                </a:solidFill>
                <a:latin typeface="Arial" panose="020B0604020202020204" pitchFamily="34" charset="0"/>
              </a:rPr>
              <a:t>Tento projekt je realizován za finanční podpory programu Erasmus+ Evropské unie." </a:t>
            </a:r>
            <a:r>
              <a:rPr lang="cs-CZ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cs-CZ" sz="3200" b="1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560"/>
              </a:spcAft>
            </a:pPr>
            <a:r>
              <a:rPr lang="cs-CZ" b="1" i="1" dirty="0">
                <a:solidFill>
                  <a:srgbClr val="333333"/>
                </a:solidFill>
                <a:latin typeface="Arial" panose="020B0604020202020204" pitchFamily="34" charset="0"/>
              </a:rPr>
              <a:t>Za obsah sdělení odpovídá výlučně autor. Sdělení nereprezentuje názory Evropské komise a Evropská komise neodpovídá za použití informací, jež jsou jeho obsahem.</a:t>
            </a:r>
            <a:endParaRPr lang="cs-CZ" sz="3200" b="1" dirty="0">
              <a:solidFill>
                <a:srgbClr val="201F1E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E8C74E-E854-4C2C-860A-C57DBB83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" y="3233790"/>
            <a:ext cx="6909789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F2C2348-B110-4DD7-8708-311BC7CFED0B}"/>
              </a:ext>
            </a:extLst>
          </p:cNvPr>
          <p:cNvSpPr/>
          <p:nvPr/>
        </p:nvSpPr>
        <p:spPr>
          <a:xfrm>
            <a:off x="8401194" y="3084956"/>
            <a:ext cx="3313728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CLIL </a:t>
            </a:r>
          </a:p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(2018-1-CZ01-KA101-047129)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1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Jazyková škola </a:t>
            </a:r>
            <a:r>
              <a:rPr lang="cs-CZ" sz="2500" dirty="0" err="1"/>
              <a:t>ActiLingua</a:t>
            </a:r>
            <a:endParaRPr lang="cs-CZ" sz="2500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101" y="3045319"/>
            <a:ext cx="11231009" cy="29856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3. okrsku („</a:t>
            </a:r>
            <a:r>
              <a:rPr lang="cs-CZ" dirty="0" err="1"/>
              <a:t>Diplomatenbezirk</a:t>
            </a:r>
            <a:r>
              <a:rPr lang="cs-CZ" dirty="0"/>
              <a:t>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středně velká soukromá škola </a:t>
            </a:r>
            <a:r>
              <a:rPr lang="cs-CZ" dirty="0" err="1"/>
              <a:t>zal</a:t>
            </a:r>
            <a:r>
              <a:rPr lang="cs-CZ" dirty="0"/>
              <a:t>. roku 1988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velké množství různých výukových programů pro cizince (</a:t>
            </a:r>
            <a:r>
              <a:rPr lang="cs-CZ" dirty="0" err="1"/>
              <a:t>DaF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70D71C-C6DC-4078-BDE8-F724398C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98" y="1144560"/>
            <a:ext cx="4441902" cy="57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3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CC47593-CF3C-43E2-A093-330C31E7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33" y="228598"/>
            <a:ext cx="6878009" cy="306185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4B9E117-9C86-4E9C-B5CB-28C9BB169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05" y="3304570"/>
            <a:ext cx="5036901" cy="35534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AA7C372-D502-4920-914B-AD337CDB5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656" y="1070517"/>
            <a:ext cx="5028344" cy="5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4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Výuka ve škole </a:t>
            </a:r>
            <a:r>
              <a:rPr lang="cs-CZ" sz="2500" dirty="0" err="1"/>
              <a:t>ActiLingua</a:t>
            </a:r>
            <a:endParaRPr lang="cs-CZ" sz="2500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084" y="2924134"/>
            <a:ext cx="11231009" cy="29856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 hodiny denně, tj. 40 hodin za 2 týdny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zahrnovala metodickou část </a:t>
            </a:r>
            <a:br>
              <a:rPr lang="cs-CZ" dirty="0"/>
            </a:br>
            <a:r>
              <a:rPr lang="cs-CZ" dirty="0"/>
              <a:t>(jak učit němčinu jako cizí jazyk)</a:t>
            </a:r>
            <a:br>
              <a:rPr lang="cs-CZ" dirty="0"/>
            </a:br>
            <a:r>
              <a:rPr lang="cs-CZ" dirty="0"/>
              <a:t>a reálie o Rakousku, resp. Vídni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součástí kurzu byly také volitelné akce </a:t>
            </a:r>
            <a:br>
              <a:rPr lang="cs-CZ" dirty="0"/>
            </a:br>
            <a:r>
              <a:rPr lang="cs-CZ" dirty="0"/>
              <a:t>po vyučování (exkurze, přenášky)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1D3875-6F07-4A7E-B2C5-170681AA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502" y="2271361"/>
            <a:ext cx="7140498" cy="45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1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b="1" dirty="0"/>
              <a:t>Metodická část </a:t>
            </a:r>
            <a:r>
              <a:rPr lang="cs-CZ" sz="2500" dirty="0"/>
              <a:t>– přehled učebnic pro </a:t>
            </a:r>
            <a:r>
              <a:rPr lang="cs-CZ" sz="2500" dirty="0" err="1"/>
              <a:t>DaF</a:t>
            </a:r>
            <a:endParaRPr lang="cs-CZ" sz="2500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</a:t>
            </a:r>
            <a:r>
              <a:rPr lang="cs-CZ" dirty="0" err="1"/>
              <a:t>Deutsch</a:t>
            </a:r>
            <a:r>
              <a:rPr lang="cs-CZ" dirty="0"/>
              <a:t> – </a:t>
            </a:r>
            <a:r>
              <a:rPr lang="cs-CZ" dirty="0" err="1"/>
              <a:t>großes</a:t>
            </a:r>
            <a:r>
              <a:rPr lang="cs-CZ" dirty="0"/>
              <a:t> </a:t>
            </a:r>
            <a:r>
              <a:rPr lang="cs-CZ" dirty="0" err="1"/>
              <a:t>Übungsbuch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</a:t>
            </a:r>
            <a:r>
              <a:rPr lang="cs-CZ" dirty="0" err="1"/>
              <a:t>Lehr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Übungsbuch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</a:t>
            </a:r>
            <a:r>
              <a:rPr lang="cs-CZ" dirty="0" err="1"/>
              <a:t>Grammatik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</a:t>
            </a:r>
            <a:r>
              <a:rPr lang="cs-CZ" dirty="0" err="1"/>
              <a:t>Schritte</a:t>
            </a:r>
            <a:r>
              <a:rPr lang="cs-CZ" dirty="0"/>
              <a:t> </a:t>
            </a:r>
            <a:r>
              <a:rPr lang="cs-CZ" dirty="0" err="1"/>
              <a:t>Grammatik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Klett</a:t>
            </a:r>
            <a:r>
              <a:rPr lang="cs-CZ" dirty="0"/>
              <a:t>: Klip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klar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EM </a:t>
            </a:r>
            <a:r>
              <a:rPr lang="cs-CZ" dirty="0" err="1"/>
              <a:t>Übungsgrammatik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</a:t>
            </a:r>
            <a:r>
              <a:rPr lang="cs-CZ" dirty="0" err="1"/>
              <a:t>Sag‘s</a:t>
            </a:r>
            <a:r>
              <a:rPr lang="cs-CZ" dirty="0"/>
              <a:t> </a:t>
            </a:r>
            <a:r>
              <a:rPr lang="cs-CZ" dirty="0" err="1"/>
              <a:t>besser</a:t>
            </a:r>
            <a:r>
              <a:rPr lang="cs-CZ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Hueber</a:t>
            </a:r>
            <a:r>
              <a:rPr lang="cs-CZ" dirty="0"/>
              <a:t>: </a:t>
            </a:r>
            <a:r>
              <a:rPr lang="cs-CZ" dirty="0" err="1"/>
              <a:t>Weg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den </a:t>
            </a:r>
            <a:r>
              <a:rPr lang="cs-CZ" dirty="0" err="1"/>
              <a:t>typischen</a:t>
            </a:r>
            <a:r>
              <a:rPr lang="cs-CZ" dirty="0"/>
              <a:t> </a:t>
            </a:r>
            <a:r>
              <a:rPr lang="cs-CZ" dirty="0" err="1"/>
              <a:t>Fehlern</a:t>
            </a:r>
            <a:endParaRPr lang="cs-CZ" dirty="0"/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486D4A-44E5-4620-9C4F-D8F87B1A0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54" y="2256126"/>
            <a:ext cx="31908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3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>
                <a:solidFill>
                  <a:srgbClr val="FFFFFF"/>
                </a:solidFill>
              </a:rPr>
              <a:t>Metodická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část</a:t>
            </a:r>
            <a:r>
              <a:rPr lang="en-US" sz="3600" dirty="0">
                <a:solidFill>
                  <a:srgbClr val="FFFFFF"/>
                </a:solidFill>
              </a:rPr>
              <a:t> – </a:t>
            </a:r>
            <a:r>
              <a:rPr lang="en-US" sz="3600" dirty="0" err="1">
                <a:solidFill>
                  <a:srgbClr val="FFFFFF"/>
                </a:solidFill>
              </a:rPr>
              <a:t>výuka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DaF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3" name="Rectangle 30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aphicFrame>
        <p:nvGraphicFramePr>
          <p:cNvPr id="9" name="Podnadpis 5">
            <a:extLst>
              <a:ext uri="{FF2B5EF4-FFF2-40B4-BE49-F238E27FC236}">
                <a16:creationId xmlns:a16="http://schemas.microsoft.com/office/drawing/2014/main" id="{5A186801-D814-474C-9114-7AA6CDBE65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86565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908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Příklad – využití hudby ve výuce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píseň </a:t>
            </a:r>
            <a:r>
              <a:rPr lang="cs-CZ" i="1" dirty="0"/>
              <a:t>Es </a:t>
            </a:r>
            <a:r>
              <a:rPr lang="cs-CZ" i="1" dirty="0" err="1"/>
              <a:t>ist</a:t>
            </a:r>
            <a:r>
              <a:rPr lang="cs-CZ" i="1" dirty="0"/>
              <a:t> </a:t>
            </a:r>
            <a:r>
              <a:rPr lang="cs-CZ" i="1" dirty="0" err="1"/>
              <a:t>nicht</a:t>
            </a:r>
            <a:r>
              <a:rPr lang="cs-CZ" i="1" dirty="0"/>
              <a:t> </a:t>
            </a:r>
            <a:r>
              <a:rPr lang="cs-CZ" i="1" dirty="0" err="1"/>
              <a:t>immer</a:t>
            </a:r>
            <a:r>
              <a:rPr lang="cs-CZ" i="1" dirty="0"/>
              <a:t> </a:t>
            </a:r>
            <a:r>
              <a:rPr lang="cs-CZ" i="1" dirty="0" err="1"/>
              <a:t>leicht</a:t>
            </a:r>
            <a:r>
              <a:rPr lang="cs-CZ" i="1" dirty="0"/>
              <a:t>, </a:t>
            </a:r>
            <a:r>
              <a:rPr lang="cs-CZ" i="1" dirty="0" err="1"/>
              <a:t>ich</a:t>
            </a:r>
            <a:r>
              <a:rPr lang="cs-CZ" i="1" dirty="0"/>
              <a:t> </a:t>
            </a:r>
            <a:r>
              <a:rPr lang="cs-CZ" i="1" dirty="0" err="1"/>
              <a:t>zu</a:t>
            </a:r>
            <a:r>
              <a:rPr lang="cs-CZ" i="1" dirty="0"/>
              <a:t> </a:t>
            </a:r>
            <a:r>
              <a:rPr lang="cs-CZ" i="1" dirty="0" err="1"/>
              <a:t>sein</a:t>
            </a:r>
            <a:r>
              <a:rPr lang="cs-CZ" i="1" dirty="0"/>
              <a:t> </a:t>
            </a:r>
            <a:r>
              <a:rPr lang="cs-CZ" dirty="0"/>
              <a:t>při výuce konjunktivu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fáze = slovní zásoba v písni (pomocí hry, obrázku, asociací atd.)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fáze = poslech s doplňováním slovíček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3. fáze = vyhledání sloves v konjunktivu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fáze = společně přijít na pravidla tvoření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5. fáze = přehled tvarů konjunktivu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6. fáze = procvičování (opět za využití kartiček, obrázků, hry, dialogů apod.)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8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1C769F-1871-4FEB-A19C-FAA3FBE1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25" y="661635"/>
            <a:ext cx="9602330" cy="1153310"/>
          </a:xfrm>
        </p:spPr>
        <p:txBody>
          <a:bodyPr/>
          <a:lstStyle/>
          <a:p>
            <a:r>
              <a:rPr lang="cs-CZ" sz="2500" dirty="0"/>
              <a:t>Příklad – využití hudby ve výuce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D57C040-09F8-4262-8E23-12F222E5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20" y="3210710"/>
            <a:ext cx="11231009" cy="29856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píseň </a:t>
            </a:r>
            <a:r>
              <a:rPr lang="cs-CZ" i="1" dirty="0"/>
              <a:t>Es </a:t>
            </a:r>
            <a:r>
              <a:rPr lang="cs-CZ" i="1" dirty="0" err="1"/>
              <a:t>ist</a:t>
            </a:r>
            <a:r>
              <a:rPr lang="cs-CZ" i="1" dirty="0"/>
              <a:t> </a:t>
            </a:r>
            <a:r>
              <a:rPr lang="cs-CZ" i="1" dirty="0" err="1"/>
              <a:t>nicht</a:t>
            </a:r>
            <a:r>
              <a:rPr lang="cs-CZ" i="1" dirty="0"/>
              <a:t> </a:t>
            </a:r>
            <a:r>
              <a:rPr lang="cs-CZ" i="1" dirty="0" err="1"/>
              <a:t>immer</a:t>
            </a:r>
            <a:r>
              <a:rPr lang="cs-CZ" i="1" dirty="0"/>
              <a:t> </a:t>
            </a:r>
            <a:r>
              <a:rPr lang="cs-CZ" i="1" dirty="0" err="1"/>
              <a:t>leicht</a:t>
            </a:r>
            <a:r>
              <a:rPr lang="cs-CZ" i="1" dirty="0"/>
              <a:t>, </a:t>
            </a:r>
            <a:r>
              <a:rPr lang="cs-CZ" i="1" dirty="0" err="1"/>
              <a:t>ich</a:t>
            </a:r>
            <a:r>
              <a:rPr lang="cs-CZ" i="1" dirty="0"/>
              <a:t> </a:t>
            </a:r>
            <a:r>
              <a:rPr lang="cs-CZ" i="1" dirty="0" err="1"/>
              <a:t>zu</a:t>
            </a:r>
            <a:r>
              <a:rPr lang="cs-CZ" i="1" dirty="0"/>
              <a:t> </a:t>
            </a:r>
            <a:r>
              <a:rPr lang="cs-CZ" i="1" dirty="0" err="1"/>
              <a:t>sein</a:t>
            </a:r>
            <a:r>
              <a:rPr lang="cs-CZ" i="1" dirty="0"/>
              <a:t> </a:t>
            </a:r>
            <a:r>
              <a:rPr lang="cs-CZ" dirty="0"/>
              <a:t>(ukázka):</a:t>
            </a:r>
          </a:p>
          <a:p>
            <a:r>
              <a:rPr lang="de-DE" dirty="0"/>
              <a:t>Ich wäre gern viel größer, ich hätte gern mehr Geld</a:t>
            </a:r>
            <a:br>
              <a:rPr lang="de-DE" dirty="0"/>
            </a:br>
            <a:r>
              <a:rPr lang="de-DE" dirty="0"/>
              <a:t>Ich würde gern mehr reisen, am liebsten um die ganze Welt</a:t>
            </a:r>
            <a:br>
              <a:rPr lang="de-DE" dirty="0"/>
            </a:br>
            <a:r>
              <a:rPr lang="de-DE" dirty="0"/>
              <a:t>Ich hätte gerne blaue Augen und etwas mehr Gelassenheit</a:t>
            </a:r>
            <a:br>
              <a:rPr lang="de-DE" dirty="0"/>
            </a:br>
            <a:r>
              <a:rPr lang="de-DE" dirty="0"/>
              <a:t>Ich würd' gern Menschenleben retten, ich hätte gern mehr Zeit</a:t>
            </a:r>
          </a:p>
          <a:p>
            <a:r>
              <a:rPr lang="de-DE" dirty="0"/>
              <a:t>Es ist nicht immer leicht ich zu sein, es ist nicht immer leicht ich zu sein</a:t>
            </a:r>
            <a:br>
              <a:rPr lang="de-DE" dirty="0"/>
            </a:br>
            <a:r>
              <a:rPr lang="de-DE" dirty="0"/>
              <a:t>Es ist nicht immer leicht ich zu sein, manchmal ist es sogar sauschwer</a:t>
            </a:r>
          </a:p>
          <a:p>
            <a:r>
              <a:rPr lang="cs-CZ" dirty="0"/>
              <a:t>(…)</a:t>
            </a:r>
          </a:p>
        </p:txBody>
      </p:sp>
      <p:sp>
        <p:nvSpPr>
          <p:cNvPr id="2" name="AutoShape 2" descr="Výsledek obrázku pro Klett klipp und klar">
            <a:extLst>
              <a:ext uri="{FF2B5EF4-FFF2-40B4-BE49-F238E27FC236}">
                <a16:creationId xmlns:a16="http://schemas.microsoft.com/office/drawing/2014/main" id="{C183C3E1-E1BB-4A20-8B1F-071652714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390200-0724-4570-A04F-35DBF86F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658" y="4159405"/>
            <a:ext cx="4009341" cy="26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67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112</TotalTime>
  <Words>846</Words>
  <Application>Microsoft Office PowerPoint</Application>
  <PresentationFormat>Širokoúhlá obrazovka</PresentationFormat>
  <Paragraphs>84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 Boardroom</vt:lpstr>
      <vt:lpstr>Vídeň</vt:lpstr>
      <vt:lpstr>INFORMACE A ZAJÍMAVOSTI O MĚSTĚ</vt:lpstr>
      <vt:lpstr>Jazyková škola ActiLingua</vt:lpstr>
      <vt:lpstr>Prezentace aplikace PowerPoint</vt:lpstr>
      <vt:lpstr>Výuka ve škole ActiLingua</vt:lpstr>
      <vt:lpstr>Metodická část – přehled učebnic pro DaF</vt:lpstr>
      <vt:lpstr>Metodická část – výuka DaF</vt:lpstr>
      <vt:lpstr>Příklad – využití hudby ve výuce</vt:lpstr>
      <vt:lpstr>Příklad – využití hudby ve výuce</vt:lpstr>
      <vt:lpstr>Příklad – využití reálií ve výuce</vt:lpstr>
      <vt:lpstr>Příklad – „hravá metoda“ při výuce gramatiky</vt:lpstr>
      <vt:lpstr>Příklad – využití PC, tabletu, mobilu při výuce CJ</vt:lpstr>
      <vt:lpstr>Reálie Rakouska a Vídně</vt:lpstr>
      <vt:lpstr>Reálie Rakouska – historie, politika</vt:lpstr>
      <vt:lpstr>Reálie Rakouska – osobnosti</vt:lpstr>
      <vt:lpstr>Reálie Rakouska – školství</vt:lpstr>
      <vt:lpstr>Reálie Rakouska – jazyk</vt:lpstr>
      <vt:lpstr>Reálie Rakouska a Vídně – jazyk</vt:lpstr>
      <vt:lpstr>Reálie Vídně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Vídeň</dc:title>
  <dc:creator>spravce</dc:creator>
  <cp:lastModifiedBy>Ludmila Fridrichová, Mgr.</cp:lastModifiedBy>
  <cp:revision>21</cp:revision>
  <dcterms:created xsi:type="dcterms:W3CDTF">2019-10-12T18:20:20Z</dcterms:created>
  <dcterms:modified xsi:type="dcterms:W3CDTF">2020-05-17T18:23:12Z</dcterms:modified>
</cp:coreProperties>
</file>