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27"/>
  </p:notesMasterIdLst>
  <p:sldIdLst>
    <p:sldId id="256" r:id="rId2"/>
    <p:sldId id="275" r:id="rId3"/>
    <p:sldId id="257" r:id="rId4"/>
    <p:sldId id="319" r:id="rId5"/>
    <p:sldId id="315" r:id="rId6"/>
    <p:sldId id="316" r:id="rId7"/>
    <p:sldId id="318" r:id="rId8"/>
    <p:sldId id="317" r:id="rId9"/>
    <p:sldId id="320" r:id="rId10"/>
    <p:sldId id="322" r:id="rId11"/>
    <p:sldId id="323" r:id="rId12"/>
    <p:sldId id="325" r:id="rId13"/>
    <p:sldId id="336" r:id="rId14"/>
    <p:sldId id="321" r:id="rId15"/>
    <p:sldId id="324" r:id="rId16"/>
    <p:sldId id="326" r:id="rId17"/>
    <p:sldId id="331" r:id="rId18"/>
    <p:sldId id="327" r:id="rId19"/>
    <p:sldId id="328" r:id="rId20"/>
    <p:sldId id="329" r:id="rId21"/>
    <p:sldId id="337" r:id="rId22"/>
    <p:sldId id="330" r:id="rId23"/>
    <p:sldId id="332" r:id="rId24"/>
    <p:sldId id="333" r:id="rId25"/>
    <p:sldId id="29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4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56BE0-BDC0-4A3F-B4E3-6D790B924760}" type="datetimeFigureOut">
              <a:rPr lang="cs-CZ" smtClean="0"/>
              <a:t>11.11.2019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4A8F4-E0C0-424C-BA5D-0DAA8C41C5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28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11/11/2019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11/11/2019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 smtClean="0"/>
              <a:t>11/11/2019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 smtClean="0"/>
              <a:t>11/11/2019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 smtClean="0"/>
              <a:t>11/11/2019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 smtClean="0"/>
              <a:t>11/11/2019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86B75A-687E-405C-8A0B-8D00578BA2C3}" type="datetime1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35358" y="3316741"/>
            <a:ext cx="9144000" cy="794688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>
            <a:noAutofit/>
          </a:bodyPr>
          <a:lstStyle/>
          <a:p>
            <a:r>
              <a:rPr lang="cs-CZ" sz="3600" b="1" dirty="0" err="1">
                <a:solidFill>
                  <a:srgbClr val="002060"/>
                </a:solidFill>
              </a:rPr>
              <a:t>Presentation</a:t>
            </a:r>
            <a:r>
              <a:rPr lang="cs-CZ" sz="3600" b="1" dirty="0">
                <a:solidFill>
                  <a:srgbClr val="002060"/>
                </a:solidFill>
              </a:rPr>
              <a:t> </a:t>
            </a:r>
            <a:r>
              <a:rPr lang="cs-CZ" sz="3600" b="1" dirty="0" err="1">
                <a:solidFill>
                  <a:srgbClr val="002060"/>
                </a:solidFill>
              </a:rPr>
              <a:t>for</a:t>
            </a:r>
            <a:r>
              <a:rPr lang="cs-CZ" sz="3600" b="1" dirty="0">
                <a:solidFill>
                  <a:srgbClr val="002060"/>
                </a:solidFill>
              </a:rPr>
              <a:t> Erasmus + </a:t>
            </a:r>
            <a:r>
              <a:rPr lang="cs-CZ" sz="3600" b="1" dirty="0" err="1">
                <a:solidFill>
                  <a:srgbClr val="002060"/>
                </a:solidFill>
              </a:rPr>
              <a:t>programme</a:t>
            </a:r>
            <a:endParaRPr lang="cs-CZ" sz="3600" b="1" dirty="0">
              <a:solidFill>
                <a:srgbClr val="00206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35358" y="6007390"/>
            <a:ext cx="3022242" cy="515623"/>
          </a:xfrm>
        </p:spPr>
        <p:txBody>
          <a:bodyPr>
            <a:normAutofit/>
          </a:bodyPr>
          <a:lstStyle/>
          <a:p>
            <a:r>
              <a:rPr lang="cs-CZ" sz="2000" dirty="0"/>
              <a:t>Mgr. Romana Studýnková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287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68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45127" y="1828800"/>
            <a:ext cx="10515600" cy="2442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514350" indent="-514350">
              <a:buAutoNum type="arabicParenR"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6" y="5428598"/>
            <a:ext cx="3895399" cy="1112687"/>
          </a:xfrm>
          <a:prstGeom prst="rect">
            <a:avLst/>
          </a:prstGeom>
        </p:spPr>
      </p:pic>
      <p:sp>
        <p:nvSpPr>
          <p:cNvPr id="8" name="Nadpis 5"/>
          <p:cNvSpPr txBox="1">
            <a:spLocks/>
          </p:cNvSpPr>
          <p:nvPr/>
        </p:nvSpPr>
        <p:spPr>
          <a:xfrm>
            <a:off x="680824" y="239588"/>
            <a:ext cx="10359734" cy="1114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rgbClr val="FF0000"/>
                </a:solidFill>
              </a:rPr>
              <a:t>Návštěva školy</a:t>
            </a:r>
          </a:p>
        </p:txBody>
      </p:sp>
      <p:pic>
        <p:nvPicPr>
          <p:cNvPr id="2050" name="Picture 2" descr="af928207-86fc-4ded-8600-e897e763e17d@eurprd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9048750"/>
            <a:ext cx="7200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af928207-86fc-4ded-8600-e897e763e17d@eurprd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6502904"/>
            <a:ext cx="6205538" cy="465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4843" y="1727749"/>
            <a:ext cx="4334608" cy="325095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5360" y="1729434"/>
            <a:ext cx="4348097" cy="326107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54416" y="5723331"/>
            <a:ext cx="556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FF0000"/>
                </a:solidFill>
              </a:rPr>
              <a:t>Pracovní vyučování</a:t>
            </a:r>
          </a:p>
        </p:txBody>
      </p:sp>
    </p:spTree>
    <p:extLst>
      <p:ext uri="{BB962C8B-B14F-4D97-AF65-F5344CB8AC3E}">
        <p14:creationId xmlns:p14="http://schemas.microsoft.com/office/powerpoint/2010/main" val="3582395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45127" y="1828800"/>
            <a:ext cx="10515600" cy="2442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514350" indent="-514350">
              <a:buAutoNum type="arabicParenR"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6" y="5428598"/>
            <a:ext cx="3895399" cy="1112687"/>
          </a:xfrm>
          <a:prstGeom prst="rect">
            <a:avLst/>
          </a:prstGeom>
        </p:spPr>
      </p:pic>
      <p:sp>
        <p:nvSpPr>
          <p:cNvPr id="8" name="Nadpis 5"/>
          <p:cNvSpPr txBox="1">
            <a:spLocks/>
          </p:cNvSpPr>
          <p:nvPr/>
        </p:nvSpPr>
        <p:spPr>
          <a:xfrm>
            <a:off x="680824" y="239588"/>
            <a:ext cx="10359734" cy="1114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rgbClr val="FF0000"/>
                </a:solidFill>
              </a:rPr>
              <a:t>Návštěva školy</a:t>
            </a:r>
          </a:p>
        </p:txBody>
      </p:sp>
      <p:pic>
        <p:nvPicPr>
          <p:cNvPr id="2050" name="Picture 2" descr="af928207-86fc-4ded-8600-e897e763e17d@eurprd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9048750"/>
            <a:ext cx="7200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af928207-86fc-4ded-8600-e897e763e17d@eurprd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6502904"/>
            <a:ext cx="6205538" cy="465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4843" y="1727749"/>
            <a:ext cx="4334608" cy="325095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5360" y="1729434"/>
            <a:ext cx="4348096" cy="326107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54416" y="5723331"/>
            <a:ext cx="556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FF0000"/>
                </a:solidFill>
              </a:rPr>
              <a:t>Pracovní vyučování</a:t>
            </a:r>
          </a:p>
        </p:txBody>
      </p:sp>
    </p:spTree>
    <p:extLst>
      <p:ext uri="{BB962C8B-B14F-4D97-AF65-F5344CB8AC3E}">
        <p14:creationId xmlns:p14="http://schemas.microsoft.com/office/powerpoint/2010/main" val="1612126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45127" y="1828800"/>
            <a:ext cx="10515600" cy="2442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514350" indent="-514350">
              <a:buAutoNum type="arabicParenR"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6" y="5428598"/>
            <a:ext cx="3895399" cy="1112687"/>
          </a:xfrm>
          <a:prstGeom prst="rect">
            <a:avLst/>
          </a:prstGeom>
        </p:spPr>
      </p:pic>
      <p:sp>
        <p:nvSpPr>
          <p:cNvPr id="8" name="Nadpis 5"/>
          <p:cNvSpPr txBox="1">
            <a:spLocks/>
          </p:cNvSpPr>
          <p:nvPr/>
        </p:nvSpPr>
        <p:spPr>
          <a:xfrm>
            <a:off x="680824" y="239588"/>
            <a:ext cx="10359734" cy="1114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rgbClr val="FF0000"/>
                </a:solidFill>
              </a:rPr>
              <a:t>Návštěva školy</a:t>
            </a:r>
          </a:p>
        </p:txBody>
      </p:sp>
      <p:pic>
        <p:nvPicPr>
          <p:cNvPr id="2050" name="Picture 2" descr="af928207-86fc-4ded-8600-e897e763e17d@eurprd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9048750"/>
            <a:ext cx="7200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af928207-86fc-4ded-8600-e897e763e17d@eurprd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6502904"/>
            <a:ext cx="6205538" cy="465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4843" y="1727749"/>
            <a:ext cx="4334608" cy="325095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5360" y="1729434"/>
            <a:ext cx="4348096" cy="326107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54416" y="5723331"/>
            <a:ext cx="556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FF0000"/>
                </a:solidFill>
              </a:rPr>
              <a:t>Pracovní vyučování</a:t>
            </a:r>
          </a:p>
        </p:txBody>
      </p:sp>
    </p:spTree>
    <p:extLst>
      <p:ext uri="{BB962C8B-B14F-4D97-AF65-F5344CB8AC3E}">
        <p14:creationId xmlns:p14="http://schemas.microsoft.com/office/powerpoint/2010/main" val="3217553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45127" y="1828800"/>
            <a:ext cx="10515600" cy="2442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514350" indent="-514350">
              <a:buAutoNum type="arabicParenR"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6" y="5428598"/>
            <a:ext cx="3895399" cy="1112687"/>
          </a:xfrm>
          <a:prstGeom prst="rect">
            <a:avLst/>
          </a:prstGeom>
        </p:spPr>
      </p:pic>
      <p:sp>
        <p:nvSpPr>
          <p:cNvPr id="8" name="Nadpis 5"/>
          <p:cNvSpPr txBox="1">
            <a:spLocks/>
          </p:cNvSpPr>
          <p:nvPr/>
        </p:nvSpPr>
        <p:spPr>
          <a:xfrm>
            <a:off x="680824" y="239588"/>
            <a:ext cx="10359734" cy="1114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rgbClr val="FF0000"/>
                </a:solidFill>
              </a:rPr>
              <a:t>Návštěva školy</a:t>
            </a:r>
          </a:p>
        </p:txBody>
      </p:sp>
      <p:pic>
        <p:nvPicPr>
          <p:cNvPr id="2050" name="Picture 2" descr="af928207-86fc-4ded-8600-e897e763e17d@eurprd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9048750"/>
            <a:ext cx="7200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af928207-86fc-4ded-8600-e897e763e17d@eurprd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6502904"/>
            <a:ext cx="6205538" cy="465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4843" y="1727749"/>
            <a:ext cx="4334608" cy="325095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5360" y="1729434"/>
            <a:ext cx="4348096" cy="326107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54416" y="5723331"/>
            <a:ext cx="556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FF0000"/>
                </a:solidFill>
              </a:rPr>
              <a:t>Pracovní vyučování</a:t>
            </a:r>
          </a:p>
        </p:txBody>
      </p:sp>
    </p:spTree>
    <p:extLst>
      <p:ext uri="{BB962C8B-B14F-4D97-AF65-F5344CB8AC3E}">
        <p14:creationId xmlns:p14="http://schemas.microsoft.com/office/powerpoint/2010/main" val="4198501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45127" y="1828800"/>
            <a:ext cx="10515600" cy="2442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514350" indent="-514350">
              <a:buAutoNum type="arabicParenR"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6" y="5428598"/>
            <a:ext cx="3895399" cy="1112687"/>
          </a:xfrm>
          <a:prstGeom prst="rect">
            <a:avLst/>
          </a:prstGeom>
        </p:spPr>
      </p:pic>
      <p:sp>
        <p:nvSpPr>
          <p:cNvPr id="8" name="Nadpis 5"/>
          <p:cNvSpPr txBox="1">
            <a:spLocks/>
          </p:cNvSpPr>
          <p:nvPr/>
        </p:nvSpPr>
        <p:spPr>
          <a:xfrm>
            <a:off x="680824" y="239588"/>
            <a:ext cx="10359734" cy="1114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rgbClr val="FF0000"/>
                </a:solidFill>
              </a:rPr>
              <a:t>Návštěva školy</a:t>
            </a:r>
          </a:p>
        </p:txBody>
      </p:sp>
      <p:pic>
        <p:nvPicPr>
          <p:cNvPr id="2050" name="Picture 2" descr="af928207-86fc-4ded-8600-e897e763e17d@eurprd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9048750"/>
            <a:ext cx="7200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af928207-86fc-4ded-8600-e897e763e17d@eurprd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6502904"/>
            <a:ext cx="6205538" cy="465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4843" y="1727749"/>
            <a:ext cx="4334608" cy="325095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5360" y="1729434"/>
            <a:ext cx="4348097" cy="326107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54416" y="5723331"/>
            <a:ext cx="556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FF0000"/>
                </a:solidFill>
              </a:rPr>
              <a:t>Stravování</a:t>
            </a:r>
          </a:p>
        </p:txBody>
      </p:sp>
    </p:spTree>
    <p:extLst>
      <p:ext uri="{BB962C8B-B14F-4D97-AF65-F5344CB8AC3E}">
        <p14:creationId xmlns:p14="http://schemas.microsoft.com/office/powerpoint/2010/main" val="2934495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45127" y="1828800"/>
            <a:ext cx="10515600" cy="2442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514350" indent="-514350">
              <a:buAutoNum type="arabicParenR"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6" y="5428598"/>
            <a:ext cx="3895399" cy="1112687"/>
          </a:xfrm>
          <a:prstGeom prst="rect">
            <a:avLst/>
          </a:prstGeom>
        </p:spPr>
      </p:pic>
      <p:sp>
        <p:nvSpPr>
          <p:cNvPr id="8" name="Nadpis 5"/>
          <p:cNvSpPr txBox="1">
            <a:spLocks/>
          </p:cNvSpPr>
          <p:nvPr/>
        </p:nvSpPr>
        <p:spPr>
          <a:xfrm>
            <a:off x="680824" y="239588"/>
            <a:ext cx="10359734" cy="1114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rgbClr val="FF0000"/>
                </a:solidFill>
              </a:rPr>
              <a:t>Návštěva školy</a:t>
            </a:r>
          </a:p>
        </p:txBody>
      </p:sp>
      <p:pic>
        <p:nvPicPr>
          <p:cNvPr id="2050" name="Picture 2" descr="af928207-86fc-4ded-8600-e897e763e17d@eurprd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9048750"/>
            <a:ext cx="7200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af928207-86fc-4ded-8600-e897e763e17d@eurprd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6502904"/>
            <a:ext cx="6205538" cy="465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4843" y="1727749"/>
            <a:ext cx="4334608" cy="325095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5360" y="1729434"/>
            <a:ext cx="4348096" cy="326107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54416" y="5723331"/>
            <a:ext cx="556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FF0000"/>
                </a:solidFill>
              </a:rPr>
              <a:t>Inkluze</a:t>
            </a:r>
          </a:p>
        </p:txBody>
      </p:sp>
    </p:spTree>
    <p:extLst>
      <p:ext uri="{BB962C8B-B14F-4D97-AF65-F5344CB8AC3E}">
        <p14:creationId xmlns:p14="http://schemas.microsoft.com/office/powerpoint/2010/main" val="3631491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45127" y="1828800"/>
            <a:ext cx="10515600" cy="2442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514350" indent="-514350">
              <a:buAutoNum type="arabicParenR"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6" y="5428598"/>
            <a:ext cx="3895399" cy="1112687"/>
          </a:xfrm>
          <a:prstGeom prst="rect">
            <a:avLst/>
          </a:prstGeom>
        </p:spPr>
      </p:pic>
      <p:sp>
        <p:nvSpPr>
          <p:cNvPr id="8" name="Nadpis 5"/>
          <p:cNvSpPr txBox="1">
            <a:spLocks/>
          </p:cNvSpPr>
          <p:nvPr/>
        </p:nvSpPr>
        <p:spPr>
          <a:xfrm>
            <a:off x="680824" y="239588"/>
            <a:ext cx="10359734" cy="1114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rgbClr val="FF0000"/>
                </a:solidFill>
              </a:rPr>
              <a:t>Návštěva školy</a:t>
            </a:r>
          </a:p>
        </p:txBody>
      </p:sp>
      <p:pic>
        <p:nvPicPr>
          <p:cNvPr id="2050" name="Picture 2" descr="af928207-86fc-4ded-8600-e897e763e17d@eurprd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9048750"/>
            <a:ext cx="7200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af928207-86fc-4ded-8600-e897e763e17d@eurprd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6502904"/>
            <a:ext cx="6205538" cy="465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4843" y="1727749"/>
            <a:ext cx="4334608" cy="325095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5360" y="1729434"/>
            <a:ext cx="4348096" cy="326107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54416" y="5723331"/>
            <a:ext cx="556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FF0000"/>
                </a:solidFill>
              </a:rPr>
              <a:t>Inkluze</a:t>
            </a:r>
          </a:p>
        </p:txBody>
      </p:sp>
    </p:spTree>
    <p:extLst>
      <p:ext uri="{BB962C8B-B14F-4D97-AF65-F5344CB8AC3E}">
        <p14:creationId xmlns:p14="http://schemas.microsoft.com/office/powerpoint/2010/main" val="2837741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45127" y="1828800"/>
            <a:ext cx="10515600" cy="2442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514350" indent="-514350">
              <a:buAutoNum type="arabicParenR"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6" y="5428598"/>
            <a:ext cx="3895399" cy="1112687"/>
          </a:xfrm>
          <a:prstGeom prst="rect">
            <a:avLst/>
          </a:prstGeom>
        </p:spPr>
      </p:pic>
      <p:sp>
        <p:nvSpPr>
          <p:cNvPr id="8" name="Nadpis 5"/>
          <p:cNvSpPr txBox="1">
            <a:spLocks/>
          </p:cNvSpPr>
          <p:nvPr/>
        </p:nvSpPr>
        <p:spPr>
          <a:xfrm>
            <a:off x="680824" y="239588"/>
            <a:ext cx="10359734" cy="1114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rgbClr val="FF0000"/>
                </a:solidFill>
              </a:rPr>
              <a:t>Návštěva školy</a:t>
            </a:r>
          </a:p>
        </p:txBody>
      </p:sp>
      <p:pic>
        <p:nvPicPr>
          <p:cNvPr id="2050" name="Picture 2" descr="af928207-86fc-4ded-8600-e897e763e17d@eurprd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9048750"/>
            <a:ext cx="7200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af928207-86fc-4ded-8600-e897e763e17d@eurprd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6502904"/>
            <a:ext cx="6205538" cy="465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4843" y="1727749"/>
            <a:ext cx="4334608" cy="325095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5360" y="1729434"/>
            <a:ext cx="4348096" cy="326107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54416" y="5723331"/>
            <a:ext cx="556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FF0000"/>
                </a:solidFill>
              </a:rPr>
              <a:t>Inkluze</a:t>
            </a:r>
          </a:p>
        </p:txBody>
      </p:sp>
    </p:spTree>
    <p:extLst>
      <p:ext uri="{BB962C8B-B14F-4D97-AF65-F5344CB8AC3E}">
        <p14:creationId xmlns:p14="http://schemas.microsoft.com/office/powerpoint/2010/main" val="4134647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45127" y="1828800"/>
            <a:ext cx="10515600" cy="2442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514350" indent="-514350">
              <a:buAutoNum type="arabicParenR"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6" y="5428598"/>
            <a:ext cx="3895399" cy="1112687"/>
          </a:xfrm>
          <a:prstGeom prst="rect">
            <a:avLst/>
          </a:prstGeom>
        </p:spPr>
      </p:pic>
      <p:sp>
        <p:nvSpPr>
          <p:cNvPr id="8" name="Nadpis 5"/>
          <p:cNvSpPr txBox="1">
            <a:spLocks/>
          </p:cNvSpPr>
          <p:nvPr/>
        </p:nvSpPr>
        <p:spPr>
          <a:xfrm>
            <a:off x="680824" y="239588"/>
            <a:ext cx="10359734" cy="1114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rgbClr val="FF0000"/>
                </a:solidFill>
              </a:rPr>
              <a:t>Návštěva školy</a:t>
            </a:r>
          </a:p>
        </p:txBody>
      </p:sp>
      <p:pic>
        <p:nvPicPr>
          <p:cNvPr id="2050" name="Picture 2" descr="af928207-86fc-4ded-8600-e897e763e17d@eurprd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9048750"/>
            <a:ext cx="7200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af928207-86fc-4ded-8600-e897e763e17d@eurprd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6502904"/>
            <a:ext cx="6205538" cy="465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7510" y="1697069"/>
            <a:ext cx="4264605" cy="319845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575388" y="5677445"/>
            <a:ext cx="556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FF0000"/>
                </a:solidFill>
              </a:rPr>
              <a:t>Řešení kázeňských problémů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811" y="1217083"/>
            <a:ext cx="5662916" cy="424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61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45127" y="1828800"/>
            <a:ext cx="10515600" cy="2442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514350" indent="-514350">
              <a:buAutoNum type="arabicParenR"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6" y="5428598"/>
            <a:ext cx="3895399" cy="1112687"/>
          </a:xfrm>
          <a:prstGeom prst="rect">
            <a:avLst/>
          </a:prstGeom>
        </p:spPr>
      </p:pic>
      <p:sp>
        <p:nvSpPr>
          <p:cNvPr id="8" name="Nadpis 5"/>
          <p:cNvSpPr txBox="1">
            <a:spLocks/>
          </p:cNvSpPr>
          <p:nvPr/>
        </p:nvSpPr>
        <p:spPr>
          <a:xfrm>
            <a:off x="680824" y="239588"/>
            <a:ext cx="10359734" cy="1114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rgbClr val="FF0000"/>
                </a:solidFill>
              </a:rPr>
              <a:t>Návštěva školy</a:t>
            </a:r>
          </a:p>
        </p:txBody>
      </p:sp>
      <p:pic>
        <p:nvPicPr>
          <p:cNvPr id="2050" name="Picture 2" descr="af928207-86fc-4ded-8600-e897e763e17d@eurprd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9048750"/>
            <a:ext cx="7200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af928207-86fc-4ded-8600-e897e763e17d@eurprd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6502904"/>
            <a:ext cx="6205538" cy="465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4843" y="1727749"/>
            <a:ext cx="4334608" cy="325095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5360" y="1729434"/>
            <a:ext cx="4348096" cy="326107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54416" y="5723331"/>
            <a:ext cx="556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FF0000"/>
                </a:solidFill>
              </a:rPr>
              <a:t>Aktivity v mateřské škole</a:t>
            </a:r>
          </a:p>
        </p:txBody>
      </p:sp>
    </p:spTree>
    <p:extLst>
      <p:ext uri="{BB962C8B-B14F-4D97-AF65-F5344CB8AC3E}">
        <p14:creationId xmlns:p14="http://schemas.microsoft.com/office/powerpoint/2010/main" val="3600073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54" y="5197642"/>
            <a:ext cx="4703943" cy="1343641"/>
          </a:xfrm>
          <a:prstGeom prst="rect">
            <a:avLst/>
          </a:prstGeom>
        </p:spPr>
      </p:pic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28" y="0"/>
            <a:ext cx="7571872" cy="5678905"/>
          </a:xfr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33245" y="715992"/>
            <a:ext cx="10627482" cy="975329"/>
          </a:xfrm>
        </p:spPr>
        <p:txBody>
          <a:bodyPr>
            <a:normAutofit fontScale="90000"/>
          </a:bodyPr>
          <a:lstStyle/>
          <a:p>
            <a:r>
              <a:rPr lang="cs-CZ" dirty="0"/>
              <a:t>Finsko – </a:t>
            </a:r>
            <a:r>
              <a:rPr lang="cs-CZ" dirty="0" err="1"/>
              <a:t>Veikkola</a:t>
            </a:r>
            <a:br>
              <a:rPr lang="cs-CZ" dirty="0"/>
            </a:br>
            <a:r>
              <a:rPr lang="cs-CZ" sz="3600" dirty="0"/>
              <a:t>24. 3. - 30. 3. 2019</a:t>
            </a:r>
          </a:p>
        </p:txBody>
      </p:sp>
    </p:spTree>
    <p:extLst>
      <p:ext uri="{BB962C8B-B14F-4D97-AF65-F5344CB8AC3E}">
        <p14:creationId xmlns:p14="http://schemas.microsoft.com/office/powerpoint/2010/main" val="3198730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45127" y="1828800"/>
            <a:ext cx="10515600" cy="2442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514350" indent="-514350">
              <a:buAutoNum type="arabicParenR"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6" y="5428598"/>
            <a:ext cx="3895399" cy="1112687"/>
          </a:xfrm>
          <a:prstGeom prst="rect">
            <a:avLst/>
          </a:prstGeom>
        </p:spPr>
      </p:pic>
      <p:sp>
        <p:nvSpPr>
          <p:cNvPr id="8" name="Nadpis 5"/>
          <p:cNvSpPr txBox="1">
            <a:spLocks/>
          </p:cNvSpPr>
          <p:nvPr/>
        </p:nvSpPr>
        <p:spPr>
          <a:xfrm>
            <a:off x="680824" y="239588"/>
            <a:ext cx="10359734" cy="1114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rgbClr val="FF0000"/>
                </a:solidFill>
              </a:rPr>
              <a:t>Návštěva školy</a:t>
            </a:r>
          </a:p>
        </p:txBody>
      </p:sp>
      <p:pic>
        <p:nvPicPr>
          <p:cNvPr id="2050" name="Picture 2" descr="af928207-86fc-4ded-8600-e897e763e17d@eurprd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9048750"/>
            <a:ext cx="7200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af928207-86fc-4ded-8600-e897e763e17d@eurprd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6502904"/>
            <a:ext cx="6205538" cy="465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4843" y="1727749"/>
            <a:ext cx="4334608" cy="325095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5360" y="1729434"/>
            <a:ext cx="4348096" cy="326107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54416" y="5723331"/>
            <a:ext cx="556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FF0000"/>
                </a:solidFill>
              </a:rPr>
              <a:t>Aktivity v mateřské škole</a:t>
            </a:r>
          </a:p>
        </p:txBody>
      </p:sp>
    </p:spTree>
    <p:extLst>
      <p:ext uri="{BB962C8B-B14F-4D97-AF65-F5344CB8AC3E}">
        <p14:creationId xmlns:p14="http://schemas.microsoft.com/office/powerpoint/2010/main" val="2842824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45127" y="1828800"/>
            <a:ext cx="10515600" cy="2442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514350" indent="-514350">
              <a:buAutoNum type="arabicParenR"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6" y="5428598"/>
            <a:ext cx="3895399" cy="1112687"/>
          </a:xfrm>
          <a:prstGeom prst="rect">
            <a:avLst/>
          </a:prstGeom>
        </p:spPr>
      </p:pic>
      <p:sp>
        <p:nvSpPr>
          <p:cNvPr id="8" name="Nadpis 5"/>
          <p:cNvSpPr txBox="1">
            <a:spLocks/>
          </p:cNvSpPr>
          <p:nvPr/>
        </p:nvSpPr>
        <p:spPr>
          <a:xfrm>
            <a:off x="680824" y="239588"/>
            <a:ext cx="10359734" cy="1114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rgbClr val="FF0000"/>
                </a:solidFill>
              </a:rPr>
              <a:t>Návštěva školy</a:t>
            </a:r>
          </a:p>
        </p:txBody>
      </p:sp>
      <p:pic>
        <p:nvPicPr>
          <p:cNvPr id="2050" name="Picture 2" descr="af928207-86fc-4ded-8600-e897e763e17d@eurprd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9048750"/>
            <a:ext cx="7200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af928207-86fc-4ded-8600-e897e763e17d@eurprd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6502904"/>
            <a:ext cx="6205538" cy="465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4843" y="1727749"/>
            <a:ext cx="4334608" cy="325095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5360" y="1729434"/>
            <a:ext cx="4348096" cy="326107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54416" y="5723331"/>
            <a:ext cx="556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FF0000"/>
                </a:solidFill>
              </a:rPr>
              <a:t>Výuka v 7. třídě</a:t>
            </a:r>
          </a:p>
        </p:txBody>
      </p:sp>
    </p:spTree>
    <p:extLst>
      <p:ext uri="{BB962C8B-B14F-4D97-AF65-F5344CB8AC3E}">
        <p14:creationId xmlns:p14="http://schemas.microsoft.com/office/powerpoint/2010/main" val="1184914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45127" y="1828800"/>
            <a:ext cx="10515600" cy="2442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514350" indent="-514350">
              <a:buAutoNum type="arabicParenR"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6" y="5428598"/>
            <a:ext cx="3895399" cy="1112687"/>
          </a:xfrm>
          <a:prstGeom prst="rect">
            <a:avLst/>
          </a:prstGeom>
        </p:spPr>
      </p:pic>
      <p:sp>
        <p:nvSpPr>
          <p:cNvPr id="8" name="Nadpis 5"/>
          <p:cNvSpPr txBox="1">
            <a:spLocks/>
          </p:cNvSpPr>
          <p:nvPr/>
        </p:nvSpPr>
        <p:spPr>
          <a:xfrm>
            <a:off x="680824" y="239588"/>
            <a:ext cx="10359734" cy="1114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rgbClr val="FF0000"/>
                </a:solidFill>
              </a:rPr>
              <a:t>Návštěva školy</a:t>
            </a:r>
          </a:p>
        </p:txBody>
      </p:sp>
      <p:pic>
        <p:nvPicPr>
          <p:cNvPr id="2050" name="Picture 2" descr="af928207-86fc-4ded-8600-e897e763e17d@eurprd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9048750"/>
            <a:ext cx="7200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af928207-86fc-4ded-8600-e897e763e17d@eurprd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6502904"/>
            <a:ext cx="6205538" cy="465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9911" y="1727748"/>
            <a:ext cx="4334608" cy="325095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5360" y="1729434"/>
            <a:ext cx="4348096" cy="326107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54416" y="5723331"/>
            <a:ext cx="556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FF0000"/>
                </a:solidFill>
              </a:rPr>
              <a:t>Aktivity v mateřské škole</a:t>
            </a:r>
          </a:p>
        </p:txBody>
      </p:sp>
    </p:spTree>
    <p:extLst>
      <p:ext uri="{BB962C8B-B14F-4D97-AF65-F5344CB8AC3E}">
        <p14:creationId xmlns:p14="http://schemas.microsoft.com/office/powerpoint/2010/main" val="115025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45127" y="1828800"/>
            <a:ext cx="10515600" cy="2442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514350" indent="-514350">
              <a:buAutoNum type="arabicParenR"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6" y="5428598"/>
            <a:ext cx="3895399" cy="1112687"/>
          </a:xfrm>
          <a:prstGeom prst="rect">
            <a:avLst/>
          </a:prstGeom>
        </p:spPr>
      </p:pic>
      <p:sp>
        <p:nvSpPr>
          <p:cNvPr id="8" name="Nadpis 5"/>
          <p:cNvSpPr txBox="1">
            <a:spLocks/>
          </p:cNvSpPr>
          <p:nvPr/>
        </p:nvSpPr>
        <p:spPr>
          <a:xfrm>
            <a:off x="680824" y="239588"/>
            <a:ext cx="10359734" cy="1114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rgbClr val="FF0000"/>
                </a:solidFill>
              </a:rPr>
              <a:t>Návštěva školy</a:t>
            </a:r>
          </a:p>
        </p:txBody>
      </p:sp>
      <p:pic>
        <p:nvPicPr>
          <p:cNvPr id="2050" name="Picture 2" descr="af928207-86fc-4ded-8600-e897e763e17d@eurprd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9048750"/>
            <a:ext cx="7200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af928207-86fc-4ded-8600-e897e763e17d@eurprd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6502904"/>
            <a:ext cx="6205538" cy="465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9911" y="1727748"/>
            <a:ext cx="4334608" cy="325095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5360" y="1729434"/>
            <a:ext cx="4348096" cy="326107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54416" y="5723331"/>
            <a:ext cx="556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FF0000"/>
                </a:solidFill>
              </a:rPr>
              <a:t>Předvolební kampaň</a:t>
            </a:r>
          </a:p>
        </p:txBody>
      </p:sp>
    </p:spTree>
    <p:extLst>
      <p:ext uri="{BB962C8B-B14F-4D97-AF65-F5344CB8AC3E}">
        <p14:creationId xmlns:p14="http://schemas.microsoft.com/office/powerpoint/2010/main" val="1997241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45127" y="1828800"/>
            <a:ext cx="10515600" cy="2442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514350" indent="-514350">
              <a:buAutoNum type="arabicParenR"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6" y="5428598"/>
            <a:ext cx="3895399" cy="1112687"/>
          </a:xfrm>
          <a:prstGeom prst="rect">
            <a:avLst/>
          </a:prstGeom>
        </p:spPr>
      </p:pic>
      <p:sp>
        <p:nvSpPr>
          <p:cNvPr id="8" name="Nadpis 5"/>
          <p:cNvSpPr txBox="1">
            <a:spLocks/>
          </p:cNvSpPr>
          <p:nvPr/>
        </p:nvSpPr>
        <p:spPr>
          <a:xfrm>
            <a:off x="680824" y="239588"/>
            <a:ext cx="10359734" cy="1114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rgbClr val="FF0000"/>
                </a:solidFill>
              </a:rPr>
              <a:t>Návštěva školy</a:t>
            </a:r>
          </a:p>
        </p:txBody>
      </p:sp>
      <p:pic>
        <p:nvPicPr>
          <p:cNvPr id="2050" name="Picture 2" descr="af928207-86fc-4ded-8600-e897e763e17d@eurprd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9048750"/>
            <a:ext cx="7200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af928207-86fc-4ded-8600-e897e763e17d@eurprd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6502904"/>
            <a:ext cx="6205538" cy="465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8840" y="1858332"/>
            <a:ext cx="5566997" cy="417524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716408" y="2794221"/>
            <a:ext cx="4202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FF0000"/>
                </a:solidFill>
              </a:rPr>
              <a:t>Prezentace českého školství s vedením školy</a:t>
            </a:r>
          </a:p>
        </p:txBody>
      </p:sp>
    </p:spTree>
    <p:extLst>
      <p:ext uri="{BB962C8B-B14F-4D97-AF65-F5344CB8AC3E}">
        <p14:creationId xmlns:p14="http://schemas.microsoft.com/office/powerpoint/2010/main" val="1858804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845127" y="75421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cs-CZ" sz="5400" b="1" dirty="0">
                <a:solidFill>
                  <a:schemeClr val="bg1"/>
                </a:solidFill>
              </a:rPr>
              <a:t>Děkuji za pozornost</a:t>
            </a:r>
          </a:p>
        </p:txBody>
      </p:sp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927" y="1391646"/>
            <a:ext cx="4336975" cy="2443163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542" y="5148599"/>
            <a:ext cx="4703943" cy="134364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171" y="1391646"/>
            <a:ext cx="4039271" cy="282749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ADAC046-9626-40DE-A818-580F47C807B8}"/>
              </a:ext>
            </a:extLst>
          </p:cNvPr>
          <p:cNvSpPr/>
          <p:nvPr/>
        </p:nvSpPr>
        <p:spPr>
          <a:xfrm>
            <a:off x="517914" y="4329386"/>
            <a:ext cx="7000455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60"/>
              </a:spcAft>
            </a:pPr>
            <a:r>
              <a:rPr lang="cs-CZ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Tento projekt je realizován za finanční podpory programu Erasmus+ Evropské unie.</a:t>
            </a:r>
            <a:endParaRPr lang="cs-CZ" sz="36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cs-CZ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Za obsah sdělení odpovídá výlučně autor. Sdělení nereprezentuje názory Evropské komise a Evropská komise neodpovídá za použití informací, jež jsou jeho obsahem.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947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85103" y="413809"/>
            <a:ext cx="5063967" cy="1325562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Priorita finského školství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45127" y="1828800"/>
            <a:ext cx="10515600" cy="2442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514350" indent="-514350">
              <a:buAutoNum type="arabicParenR"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54" y="5197642"/>
            <a:ext cx="4703943" cy="1343641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1980708"/>
            <a:ext cx="4143375" cy="32385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070" y="2007658"/>
            <a:ext cx="5811657" cy="3273505"/>
          </a:xfrm>
          <a:prstGeom prst="rect">
            <a:avLst/>
          </a:prstGeom>
        </p:spPr>
      </p:pic>
      <p:sp>
        <p:nvSpPr>
          <p:cNvPr id="8" name="Nadpis 5"/>
          <p:cNvSpPr txBox="1">
            <a:spLocks/>
          </p:cNvSpPr>
          <p:nvPr/>
        </p:nvSpPr>
        <p:spPr>
          <a:xfrm>
            <a:off x="6011759" y="413809"/>
            <a:ext cx="5063967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FF0000"/>
                </a:solidFill>
              </a:rPr>
              <a:t>Priorita českého školství</a:t>
            </a:r>
          </a:p>
        </p:txBody>
      </p:sp>
    </p:spTree>
    <p:extLst>
      <p:ext uri="{BB962C8B-B14F-4D97-AF65-F5344CB8AC3E}">
        <p14:creationId xmlns:p14="http://schemas.microsoft.com/office/powerpoint/2010/main" val="661007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85103" y="215401"/>
            <a:ext cx="10875624" cy="1325562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Učitelská profese je prestižní povolání.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45127" y="1828800"/>
            <a:ext cx="10515600" cy="2442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514350" indent="-514350">
              <a:buAutoNum type="arabicParenR"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54" y="5197642"/>
            <a:ext cx="4703943" cy="1343641"/>
          </a:xfrm>
          <a:prstGeom prst="rect">
            <a:avLst/>
          </a:prstGeom>
        </p:spPr>
      </p:pic>
      <p:sp>
        <p:nvSpPr>
          <p:cNvPr id="10" name="Nadpis 5"/>
          <p:cNvSpPr txBox="1">
            <a:spLocks/>
          </p:cNvSpPr>
          <p:nvPr/>
        </p:nvSpPr>
        <p:spPr>
          <a:xfrm>
            <a:off x="485103" y="1192228"/>
            <a:ext cx="10875624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rgbClr val="FF0000"/>
                </a:solidFill>
              </a:rPr>
              <a:t>Výběr studentů ke studiu učitelského oboru je velmi náročný.</a:t>
            </a:r>
          </a:p>
        </p:txBody>
      </p:sp>
      <p:sp>
        <p:nvSpPr>
          <p:cNvPr id="11" name="Nadpis 5"/>
          <p:cNvSpPr txBox="1">
            <a:spLocks/>
          </p:cNvSpPr>
          <p:nvPr/>
        </p:nvSpPr>
        <p:spPr>
          <a:xfrm>
            <a:off x="485103" y="2554338"/>
            <a:ext cx="10875624" cy="24662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5000"/>
              </a:lnSpc>
            </a:pPr>
            <a:r>
              <a:rPr lang="cs-CZ" sz="3600" b="1" dirty="0">
                <a:solidFill>
                  <a:srgbClr val="FF0000"/>
                </a:solidFill>
              </a:rPr>
              <a:t>Plat učitele je srovnatelný s platem právníka, lékaře,…</a:t>
            </a:r>
          </a:p>
          <a:p>
            <a:pPr>
              <a:lnSpc>
                <a:spcPct val="125000"/>
              </a:lnSpc>
            </a:pPr>
            <a:r>
              <a:rPr lang="cs-CZ" sz="3600" b="1" dirty="0">
                <a:solidFill>
                  <a:srgbClr val="FF0000"/>
                </a:solidFill>
              </a:rPr>
              <a:t>(2800 – 3400 €).</a:t>
            </a:r>
          </a:p>
          <a:p>
            <a:pPr>
              <a:lnSpc>
                <a:spcPct val="125000"/>
              </a:lnSpc>
            </a:pPr>
            <a:r>
              <a:rPr lang="cs-CZ" sz="3600" b="1" dirty="0">
                <a:solidFill>
                  <a:srgbClr val="FF0000"/>
                </a:solidFill>
              </a:rPr>
              <a:t>Není jednoduché propustit učitele, pokud nemá zásadní pochybení, ale měl by odejít sám.</a:t>
            </a:r>
          </a:p>
        </p:txBody>
      </p:sp>
    </p:spTree>
    <p:extLst>
      <p:ext uri="{BB962C8B-B14F-4D97-AF65-F5344CB8AC3E}">
        <p14:creationId xmlns:p14="http://schemas.microsoft.com/office/powerpoint/2010/main" val="3434631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45127" y="1828800"/>
            <a:ext cx="10515600" cy="2442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514350" indent="-514350">
              <a:buAutoNum type="arabicParenR"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54" y="5197642"/>
            <a:ext cx="4703943" cy="1343641"/>
          </a:xfrm>
          <a:prstGeom prst="rect">
            <a:avLst/>
          </a:prstGeom>
        </p:spPr>
      </p:pic>
      <p:sp>
        <p:nvSpPr>
          <p:cNvPr id="8" name="Nadpis 5"/>
          <p:cNvSpPr txBox="1">
            <a:spLocks/>
          </p:cNvSpPr>
          <p:nvPr/>
        </p:nvSpPr>
        <p:spPr>
          <a:xfrm>
            <a:off x="94891" y="142312"/>
            <a:ext cx="12025222" cy="1686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5000"/>
              </a:lnSpc>
            </a:pPr>
            <a:r>
              <a:rPr lang="cs-CZ" b="1" dirty="0">
                <a:solidFill>
                  <a:srgbClr val="FF0000"/>
                </a:solidFill>
              </a:rPr>
              <a:t>Kontrolní systém je založen na důvěře</a:t>
            </a:r>
          </a:p>
          <a:p>
            <a:pPr algn="ctr">
              <a:lnSpc>
                <a:spcPct val="125000"/>
              </a:lnSpc>
            </a:pPr>
            <a:r>
              <a:rPr lang="cs-CZ" b="1" dirty="0">
                <a:solidFill>
                  <a:srgbClr val="FF0000"/>
                </a:solidFill>
              </a:rPr>
              <a:t> a přísné disciplíně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966158" y="1873655"/>
            <a:ext cx="10636370" cy="312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cs-CZ" sz="3200" dirty="0"/>
              <a:t>Ministerstvo školství</a:t>
            </a: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cs-CZ" sz="3200" dirty="0"/>
              <a:t>Odbory školství</a:t>
            </a: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cs-CZ" sz="3200" dirty="0"/>
              <a:t>Ředitelé škol</a:t>
            </a: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cs-CZ" sz="3200" dirty="0"/>
              <a:t>Učitelé</a:t>
            </a: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cs-CZ" sz="3200" dirty="0"/>
              <a:t>Žáci</a:t>
            </a:r>
          </a:p>
        </p:txBody>
      </p:sp>
    </p:spTree>
    <p:extLst>
      <p:ext uri="{BB962C8B-B14F-4D97-AF65-F5344CB8AC3E}">
        <p14:creationId xmlns:p14="http://schemas.microsoft.com/office/powerpoint/2010/main" val="986067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45127" y="1828800"/>
            <a:ext cx="10515600" cy="2442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514350" indent="-514350">
              <a:buAutoNum type="arabicParenR"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54" y="5197642"/>
            <a:ext cx="4703943" cy="1343641"/>
          </a:xfrm>
          <a:prstGeom prst="rect">
            <a:avLst/>
          </a:prstGeom>
        </p:spPr>
      </p:pic>
      <p:sp>
        <p:nvSpPr>
          <p:cNvPr id="8" name="Nadpis 5"/>
          <p:cNvSpPr txBox="1">
            <a:spLocks/>
          </p:cNvSpPr>
          <p:nvPr/>
        </p:nvSpPr>
        <p:spPr>
          <a:xfrm>
            <a:off x="690114" y="239588"/>
            <a:ext cx="10359734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rgbClr val="FF0000"/>
                </a:solidFill>
              </a:rPr>
              <a:t>ZŠ a MŠ </a:t>
            </a:r>
            <a:r>
              <a:rPr lang="cs-CZ" sz="4800" b="1" dirty="0" err="1">
                <a:solidFill>
                  <a:srgbClr val="FF0000"/>
                </a:solidFill>
              </a:rPr>
              <a:t>Veikkola</a:t>
            </a:r>
            <a:endParaRPr lang="cs-CZ" sz="4800" b="1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79561" y="1318600"/>
            <a:ext cx="80225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cs-CZ" sz="3200" dirty="0"/>
              <a:t>Faktické informace:</a:t>
            </a: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cs-CZ" sz="3200" dirty="0"/>
              <a:t>55 učitelů</a:t>
            </a: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cs-CZ" sz="3200" dirty="0"/>
              <a:t>cca 750 žáků</a:t>
            </a: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cs-CZ" sz="3200" dirty="0"/>
              <a:t>11 školních asistentů a speciálních pedagogů</a:t>
            </a: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cs-CZ" sz="3200" dirty="0"/>
              <a:t>5 týmů (viz organizační struktura)</a:t>
            </a: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cs-CZ" sz="3200" dirty="0"/>
              <a:t>24 žáků ve třídě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12655" y="1830435"/>
            <a:ext cx="4715774" cy="353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10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45127" y="1828800"/>
            <a:ext cx="10515600" cy="2442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514350" indent="-514350">
              <a:buAutoNum type="arabicParenR"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54" y="5197642"/>
            <a:ext cx="4703943" cy="1343641"/>
          </a:xfrm>
          <a:prstGeom prst="rect">
            <a:avLst/>
          </a:prstGeom>
        </p:spPr>
      </p:pic>
      <p:sp>
        <p:nvSpPr>
          <p:cNvPr id="8" name="Nadpis 5"/>
          <p:cNvSpPr txBox="1">
            <a:spLocks/>
          </p:cNvSpPr>
          <p:nvPr/>
        </p:nvSpPr>
        <p:spPr>
          <a:xfrm>
            <a:off x="690114" y="239588"/>
            <a:ext cx="10359734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rgbClr val="FF0000"/>
                </a:solidFill>
              </a:rPr>
              <a:t>ZŠ a MŠ </a:t>
            </a:r>
            <a:r>
              <a:rPr lang="cs-CZ" sz="4800" b="1" dirty="0" err="1">
                <a:solidFill>
                  <a:srgbClr val="FF0000"/>
                </a:solidFill>
              </a:rPr>
              <a:t>Veikkola</a:t>
            </a:r>
            <a:endParaRPr lang="cs-CZ" sz="4800" b="1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026543" y="1396237"/>
            <a:ext cx="106363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cs-CZ" sz="3200" dirty="0"/>
              <a:t>Faktické informace:</a:t>
            </a: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cs-CZ" sz="3200" dirty="0"/>
              <a:t>Úvazek učitele je 19 až 24 hodin</a:t>
            </a: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cs-CZ" sz="3200" dirty="0"/>
              <a:t>24 žáků ve třídě</a:t>
            </a: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cs-CZ" sz="3200" dirty="0"/>
              <a:t>Prázdniny 10 týdnů obdobně jako v ČR (a další volné dny -podzimní, vánoční, velikonoční,…)</a:t>
            </a: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cs-CZ" sz="3200" dirty="0"/>
              <a:t>7 dnů </a:t>
            </a:r>
            <a:r>
              <a:rPr lang="cs-CZ" sz="3200" dirty="0" err="1"/>
              <a:t>sick</a:t>
            </a:r>
            <a:r>
              <a:rPr lang="cs-CZ" sz="3200" dirty="0"/>
              <a:t> </a:t>
            </a:r>
            <a:r>
              <a:rPr lang="cs-CZ" sz="3200" dirty="0" err="1"/>
              <a:t>days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105814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45127" y="1828800"/>
            <a:ext cx="10515600" cy="2442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514350" indent="-514350">
              <a:buAutoNum type="arabicParenR"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54" y="5197642"/>
            <a:ext cx="4703943" cy="1343641"/>
          </a:xfrm>
          <a:prstGeom prst="rect">
            <a:avLst/>
          </a:prstGeom>
        </p:spPr>
      </p:pic>
      <p:sp>
        <p:nvSpPr>
          <p:cNvPr id="8" name="Nadpis 5"/>
          <p:cNvSpPr txBox="1">
            <a:spLocks/>
          </p:cNvSpPr>
          <p:nvPr/>
        </p:nvSpPr>
        <p:spPr>
          <a:xfrm>
            <a:off x="680824" y="239588"/>
            <a:ext cx="10359734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rgbClr val="FF0000"/>
                </a:solidFill>
              </a:rPr>
              <a:t>Organizační struktura</a:t>
            </a:r>
          </a:p>
        </p:txBody>
      </p:sp>
      <p:pic>
        <p:nvPicPr>
          <p:cNvPr id="2050" name="Picture 2" descr="af928207-86fc-4ded-8600-e897e763e17d@eurprd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9048750"/>
            <a:ext cx="7200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af928207-86fc-4ded-8600-e897e763e17d@eurprd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6502904"/>
            <a:ext cx="6205538" cy="465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 r="39839"/>
          <a:stretch/>
        </p:blipFill>
        <p:spPr>
          <a:xfrm rot="5400000">
            <a:off x="6082055" y="523745"/>
            <a:ext cx="4963304" cy="654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80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45127" y="1828800"/>
            <a:ext cx="10515600" cy="2442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514350" indent="-514350">
              <a:buAutoNum type="arabicParenR"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6" y="5428598"/>
            <a:ext cx="3895399" cy="1112687"/>
          </a:xfrm>
          <a:prstGeom prst="rect">
            <a:avLst/>
          </a:prstGeom>
        </p:spPr>
      </p:pic>
      <p:sp>
        <p:nvSpPr>
          <p:cNvPr id="8" name="Nadpis 5"/>
          <p:cNvSpPr txBox="1">
            <a:spLocks/>
          </p:cNvSpPr>
          <p:nvPr/>
        </p:nvSpPr>
        <p:spPr>
          <a:xfrm>
            <a:off x="680824" y="239588"/>
            <a:ext cx="10359734" cy="1114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rgbClr val="FF0000"/>
                </a:solidFill>
              </a:rPr>
              <a:t>Návštěva školy</a:t>
            </a:r>
          </a:p>
        </p:txBody>
      </p:sp>
      <p:pic>
        <p:nvPicPr>
          <p:cNvPr id="2050" name="Picture 2" descr="af928207-86fc-4ded-8600-e897e763e17d@eurprd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9048750"/>
            <a:ext cx="7200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af928207-86fc-4ded-8600-e897e763e17d@eurprd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6213" y="-6502904"/>
            <a:ext cx="6205538" cy="465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4843" y="1727749"/>
            <a:ext cx="4334608" cy="325095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5360" y="1729434"/>
            <a:ext cx="4348097" cy="326107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54416" y="5723331"/>
            <a:ext cx="556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FF0000"/>
                </a:solidFill>
              </a:rPr>
              <a:t>Administrativní zázemí</a:t>
            </a:r>
          </a:p>
        </p:txBody>
      </p:sp>
    </p:spTree>
    <p:extLst>
      <p:ext uri="{BB962C8B-B14F-4D97-AF65-F5344CB8AC3E}">
        <p14:creationId xmlns:p14="http://schemas.microsoft.com/office/powerpoint/2010/main" val="1774400311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Zasedací místnost Ion</Template>
  <TotalTime>835</TotalTime>
  <Words>235</Words>
  <Application>Microsoft Office PowerPoint</Application>
  <PresentationFormat>Širokoúhlá obrazovka</PresentationFormat>
  <Paragraphs>66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Wingdings</vt:lpstr>
      <vt:lpstr>Wingdings 2</vt:lpstr>
      <vt:lpstr>HDOfficeLightV0</vt:lpstr>
      <vt:lpstr>Presentation for Erasmus + programme</vt:lpstr>
      <vt:lpstr>Finsko – Veikkola 24. 3. - 30. 3. 2019</vt:lpstr>
      <vt:lpstr>Priorita finského školství</vt:lpstr>
      <vt:lpstr>Učitelská profese je prestižní povolání.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Company>GJB a SPgŠ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for Erasmus + programme</dc:title>
  <dc:creator>Andrea Gregorová</dc:creator>
  <cp:lastModifiedBy>Ludmila Fridrichová, Mgr.</cp:lastModifiedBy>
  <cp:revision>62</cp:revision>
  <dcterms:created xsi:type="dcterms:W3CDTF">2017-04-05T13:44:26Z</dcterms:created>
  <dcterms:modified xsi:type="dcterms:W3CDTF">2019-11-11T18:05:12Z</dcterms:modified>
</cp:coreProperties>
</file>