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wQJSboliw" TargetMode="External"/><Relationship Id="rId2" Type="http://schemas.openxmlformats.org/officeDocument/2006/relationships/hyperlink" Target="https://www.youtube.com/watch?v=cOGM_-zKPT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zPMMSKfKZQ" TargetMode="External"/><Relationship Id="rId4" Type="http://schemas.openxmlformats.org/officeDocument/2006/relationships/hyperlink" Target="https://www.youtube.com/watch?v=iG9CE55wbtY&amp;t=1082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imgres?imgurl=https%3A%2F%2Fi.pinimg.com%2Foriginals%2F2f%2F26%2F3f%2F2f263f8aa86152c2b35914c9c619781d.jpg&amp;imgrefurl=https%3A%2F%2Fwww.pinterest.com%2Fpin%2F393642823656409223%2F&amp;docid=jOlqnm_Mry8nlM&amp;tbnid=QPsAXeEL2bt5FM%3A&amp;vet=10ahUKEwim0Iet2PHlAhWRI1AKHf5NCFEQMwhEKAMwAw..i&amp;w=240&amp;h=210&amp;bih=623&amp;biw=1366&amp;q=6%20basic%20emotions&amp;ved=0ahUKEwim0Iet2PHlAhWRI1AKHf5NCFEQMwhEKAMwAw&amp;iact=mrc&amp;uact=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61FC85-E20B-4774-A3ED-FAEE28B1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0" y="193613"/>
            <a:ext cx="6909789" cy="14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ouvisející obrázek">
            <a:extLst>
              <a:ext uri="{FF2B5EF4-FFF2-40B4-BE49-F238E27FC236}">
                <a16:creationId xmlns:a16="http://schemas.microsoft.com/office/drawing/2014/main" id="{C583F56E-CE8E-4B61-96C6-F8A9C4EC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80" y="221808"/>
            <a:ext cx="42862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4F56BC0-999A-47F6-A7AA-67A449ADFEA1}"/>
              </a:ext>
            </a:extLst>
          </p:cNvPr>
          <p:cNvSpPr/>
          <p:nvPr/>
        </p:nvSpPr>
        <p:spPr>
          <a:xfrm>
            <a:off x="1348218" y="5469642"/>
            <a:ext cx="92202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60"/>
              </a:spcAft>
            </a:pPr>
            <a:r>
              <a:rPr lang="cs-CZ" i="1" dirty="0">
                <a:solidFill>
                  <a:srgbClr val="333333"/>
                </a:solidFill>
                <a:latin typeface="Arial" panose="020B0604020202020204" pitchFamily="34" charset="0"/>
              </a:rPr>
              <a:t>Tento projekt je realizován za finanční podpory programu Erasmus+ Evropské unie." </a:t>
            </a:r>
            <a:r>
              <a:rPr lang="cs-CZ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cs-CZ" sz="32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560"/>
              </a:spcAft>
            </a:pPr>
            <a:r>
              <a:rPr lang="cs-CZ" i="1" dirty="0">
                <a:solidFill>
                  <a:srgbClr val="333333"/>
                </a:solidFill>
                <a:latin typeface="Arial" panose="020B0604020202020204" pitchFamily="34" charset="0"/>
              </a:rPr>
              <a:t>Za obsah sdělení odpovídá výlučně autor. Sdělení nereprezentuje názory Evropské komise a Evropská komise neodpovídá za použití informací, jež jsou jeho obsahem.</a:t>
            </a:r>
            <a:endParaRPr lang="cs-CZ" sz="3200" dirty="0">
              <a:solidFill>
                <a:srgbClr val="201F1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0B4FBDC-32BE-4171-9B3B-650E52CCF969}"/>
              </a:ext>
            </a:extLst>
          </p:cNvPr>
          <p:cNvSpPr/>
          <p:nvPr/>
        </p:nvSpPr>
        <p:spPr>
          <a:xfrm>
            <a:off x="2628900" y="1913290"/>
            <a:ext cx="72151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60"/>
              </a:spcAft>
            </a:pPr>
            <a:r>
              <a:rPr lang="cs-CZ" sz="6600" b="1" dirty="0">
                <a:solidFill>
                  <a:srgbClr val="333333"/>
                </a:solidFill>
                <a:latin typeface="Arial Rounded MT Bold" panose="020F0704030504030204" pitchFamily="34" charset="0"/>
              </a:rPr>
              <a:t>MINDFULNESS</a:t>
            </a:r>
            <a:r>
              <a:rPr lang="cs-CZ" sz="5400" b="1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>
              <a:spcAft>
                <a:spcPts val="560"/>
              </a:spcAft>
            </a:pPr>
            <a:r>
              <a:rPr lang="cs-CZ" sz="3600" b="1" dirty="0">
                <a:solidFill>
                  <a:srgbClr val="333333"/>
                </a:solidFill>
                <a:latin typeface="Arial Rounded MT Bold" panose="020F0704030504030204" pitchFamily="34" charset="0"/>
              </a:rPr>
              <a:t>IN ENGLISH TEACHING</a:t>
            </a:r>
          </a:p>
          <a:p>
            <a:pPr algn="ctr">
              <a:spcAft>
                <a:spcPts val="560"/>
              </a:spcAft>
            </a:pPr>
            <a:r>
              <a:rPr lang="cs-CZ" sz="2400" b="1" dirty="0">
                <a:solidFill>
                  <a:srgbClr val="333333"/>
                </a:solidFill>
                <a:latin typeface="Arial Rounded MT Bold" panose="020F0704030504030204" pitchFamily="34" charset="0"/>
              </a:rPr>
              <a:t>Brighton, 30. 9. – 11. 10. 2019</a:t>
            </a:r>
            <a:endParaRPr lang="cs-CZ" sz="2400" b="1" dirty="0">
              <a:solidFill>
                <a:srgbClr val="201F1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B771F7F-74EC-450F-99C6-A94B80257499}"/>
              </a:ext>
            </a:extLst>
          </p:cNvPr>
          <p:cNvSpPr/>
          <p:nvPr/>
        </p:nvSpPr>
        <p:spPr>
          <a:xfrm>
            <a:off x="3552825" y="4345427"/>
            <a:ext cx="5367338" cy="87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CLIL </a:t>
            </a:r>
          </a:p>
          <a:p>
            <a:pPr algn="ctr">
              <a:lnSpc>
                <a:spcPct val="150000"/>
              </a:lnSpc>
            </a:pP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(2018-1-CZ01-KA101-047129)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50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FC3C7A0-6D29-4C1D-BD99-D74AE394C1D7}"/>
              </a:ext>
            </a:extLst>
          </p:cNvPr>
          <p:cNvSpPr/>
          <p:nvPr/>
        </p:nvSpPr>
        <p:spPr>
          <a:xfrm>
            <a:off x="942975" y="842963"/>
            <a:ext cx="9986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ODKAZY</a:t>
            </a:r>
          </a:p>
          <a:p>
            <a:r>
              <a:rPr lang="cs-CZ" sz="2400" dirty="0">
                <a:hlinkClick r:id="rId2"/>
              </a:rPr>
              <a:t>https://www.youtube.com/watch?v=cOGM_-zKPTE</a:t>
            </a:r>
            <a:r>
              <a:rPr lang="cs-CZ" sz="2400" dirty="0"/>
              <a:t> (</a:t>
            </a:r>
            <a:r>
              <a:rPr lang="cs-CZ" sz="2400" dirty="0" err="1"/>
              <a:t>Teacher´s</a:t>
            </a:r>
            <a:r>
              <a:rPr lang="cs-CZ" sz="2400" dirty="0"/>
              <a:t> </a:t>
            </a:r>
            <a:r>
              <a:rPr lang="cs-CZ" sz="2400" dirty="0" err="1"/>
              <a:t>experience</a:t>
            </a:r>
            <a:r>
              <a:rPr lang="cs-CZ" sz="2400" dirty="0"/>
              <a:t>)</a:t>
            </a:r>
            <a:endParaRPr lang="cs-CZ" sz="2400" dirty="0">
              <a:hlinkClick r:id="rId3"/>
            </a:endParaRPr>
          </a:p>
          <a:p>
            <a:r>
              <a:rPr lang="cs-CZ" sz="2400" dirty="0">
                <a:hlinkClick r:id="rId3"/>
              </a:rPr>
              <a:t>https://www.youtube.com/watch?v=qywQJSboliw</a:t>
            </a:r>
            <a:r>
              <a:rPr lang="cs-CZ" sz="2400" dirty="0"/>
              <a:t>  (</a:t>
            </a:r>
            <a:r>
              <a:rPr lang="cs-CZ" sz="2400" dirty="0" err="1"/>
              <a:t>Students</a:t>
            </a:r>
            <a:r>
              <a:rPr lang="cs-CZ" sz="2400" dirty="0"/>
              <a:t> </a:t>
            </a:r>
            <a:r>
              <a:rPr lang="cs-CZ" sz="2400" dirty="0" err="1"/>
              <a:t>about</a:t>
            </a:r>
            <a:r>
              <a:rPr lang="cs-CZ" sz="2400" dirty="0"/>
              <a:t> MF)</a:t>
            </a:r>
            <a:r>
              <a:rPr lang="cs-CZ" sz="2400" dirty="0">
                <a:hlinkClick r:id="rId4"/>
              </a:rPr>
              <a:t> https://www.youtube.com/watch?v=iG9CE55wbtY&amp;t=1082s</a:t>
            </a:r>
            <a:r>
              <a:rPr lang="cs-CZ" sz="2400" dirty="0"/>
              <a:t> (</a:t>
            </a:r>
            <a:r>
              <a:rPr lang="cs-CZ" sz="2400" dirty="0" err="1"/>
              <a:t>Ken</a:t>
            </a:r>
            <a:r>
              <a:rPr lang="cs-CZ" sz="2400" dirty="0"/>
              <a:t> Robinson)</a:t>
            </a:r>
          </a:p>
          <a:p>
            <a:r>
              <a:rPr lang="cs-CZ" sz="2400" dirty="0">
                <a:hlinkClick r:id="rId5"/>
              </a:rPr>
              <a:t>https://www.youtube.com/watch?v=UzPMMSKfKZQ</a:t>
            </a:r>
            <a:r>
              <a:rPr lang="cs-CZ" sz="2400" dirty="0"/>
              <a:t> (</a:t>
            </a:r>
            <a:r>
              <a:rPr lang="cs-CZ" sz="2400" dirty="0" err="1"/>
              <a:t>importance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empathy</a:t>
            </a:r>
            <a:r>
              <a:rPr lang="cs-CZ" sz="2400" dirty="0"/>
              <a:t>)</a:t>
            </a:r>
            <a:endParaRPr lang="cs-CZ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1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udova, vsedě, černá, stůl&#10;&#10;Popis byl vytvořen automaticky">
            <a:extLst>
              <a:ext uri="{FF2B5EF4-FFF2-40B4-BE49-F238E27FC236}">
                <a16:creationId xmlns:a16="http://schemas.microsoft.com/office/drawing/2014/main" id="{E980CB28-5C1E-4936-9890-6523A90B0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r="40857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mindful or mind full">
            <a:extLst>
              <a:ext uri="{FF2B5EF4-FFF2-40B4-BE49-F238E27FC236}">
                <a16:creationId xmlns:a16="http://schemas.microsoft.com/office/drawing/2014/main" id="{39F0EAAE-184E-44B6-8534-F5BC597F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35CAA04-9A94-47FE-B5CF-DB04E2117BF8}"/>
              </a:ext>
            </a:extLst>
          </p:cNvPr>
          <p:cNvSpPr/>
          <p:nvPr/>
        </p:nvSpPr>
        <p:spPr>
          <a:xfrm>
            <a:off x="1185863" y="771525"/>
            <a:ext cx="9715500" cy="649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MINDFULNESS neboli VŠÍMAVOST</a:t>
            </a:r>
          </a:p>
          <a:p>
            <a:pPr algn="just">
              <a:lnSpc>
                <a:spcPct val="150000"/>
              </a:lnSpc>
            </a:pPr>
            <a:endParaRPr lang="cs-CZ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Být si vědom, být pozorný, všímavý a vnímavý 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tomu, co se děje jednak v nás, ale také okolo nás (v komunikaci, interakci s druhými lidmi) – EMOCE, MYŠLENKY, TĚLO, DECH …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Zaměřovat pozornost 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to, co je tady a teď – bez hodnocení a posuzování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Jedná se o techniky pozornosti 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nejen v procesu učení / výuky, ale i v každodenním životě</a:t>
            </a:r>
          </a:p>
          <a:p>
            <a:pPr algn="just">
              <a:lnSpc>
                <a:spcPct val="150000"/>
              </a:lnSpc>
            </a:pP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37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869072A-F4F5-4FAC-9A76-89980E84AB25}"/>
              </a:ext>
            </a:extLst>
          </p:cNvPr>
          <p:cNvSpPr/>
          <p:nvPr/>
        </p:nvSpPr>
        <p:spPr>
          <a:xfrm>
            <a:off x="1128713" y="757239"/>
            <a:ext cx="10015537" cy="700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MINDFULNESS ve škole</a:t>
            </a:r>
          </a:p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Klinicky ověřená metoda využívaná v oblasti psychologie a pedagogiky – do školství a vzdělávání se rozšířila ve větší míře po roce 2000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Zlepšuje pozornost a soustředění a všímavost žáků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Uvolňuje napětí, snižuje stres, strach a úzkost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Rozvíjí sebepoznání, emoční inteligenci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Zlepšuje paměť, usnadňuje učení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 prevencí přetížení a přepracovanosti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Zlepšuje klima ve třídě, sociální kontakty a komunikaci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Celkově přispívá k životní spokojenosti a radosti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5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DD33F01-92DC-45EF-AE57-D9B698712110}"/>
              </a:ext>
            </a:extLst>
          </p:cNvPr>
          <p:cNvSpPr/>
          <p:nvPr/>
        </p:nvSpPr>
        <p:spPr>
          <a:xfrm>
            <a:off x="1000125" y="757239"/>
            <a:ext cx="10144125" cy="7502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TECHNIKY MINDFULNESS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Technika BODY SCAN – uvědomování si vlastního těla, pocity, vjemy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Sledování emocí a myšlenek – bez hodnocení, jen pozorování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Technika aktivního naslouchání (vypravěč, posluchač, pozorovatel)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Zapojení </a:t>
            </a: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smyslů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HMAT – uvědomit si dotyk (povrch, materiál, velikost, váhu předmětu)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CHUŤ – uvědomit si chuť, např. „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raisin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meditation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ČICH  - uvědomit si pachy, vůně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SLUCH – uvědomit si zvuky i ty, které běžně nevnímám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ZRAK – uvědomit si detaily – barvu, tvar, stín, světlo - pozorování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4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F817067-48E6-4FEF-A65F-F7A49A8FC8F6}"/>
              </a:ext>
            </a:extLst>
          </p:cNvPr>
          <p:cNvSpPr/>
          <p:nvPr/>
        </p:nvSpPr>
        <p:spPr>
          <a:xfrm>
            <a:off x="1157288" y="685801"/>
            <a:ext cx="10044112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AKTIVITY – PRÁCE S EMOCEMI</a:t>
            </a:r>
          </a:p>
          <a:p>
            <a:pPr algn="just">
              <a:lnSpc>
                <a:spcPct val="150000"/>
              </a:lnSpc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 ZÁKLADNÍCH EMOCÍ 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(dle Paula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Eckmana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Popište, v jakých situacích se takto cítíte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Popište, kdy jste se naposledy takto cítili</a:t>
            </a: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rabicPlain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Hněv</a:t>
            </a:r>
          </a:p>
          <a:p>
            <a:pPr marL="342900" indent="-342900" algn="just">
              <a:lnSpc>
                <a:spcPct val="150000"/>
              </a:lnSpc>
              <a:buAutoNum type="arabicPlain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Radost</a:t>
            </a:r>
          </a:p>
          <a:p>
            <a:pPr marL="342900" indent="-342900" algn="just">
              <a:lnSpc>
                <a:spcPct val="150000"/>
              </a:lnSpc>
              <a:buAutoNum type="arabicPlain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Překvapení</a:t>
            </a:r>
          </a:p>
          <a:p>
            <a:pPr marL="342900" indent="-342900" algn="just">
              <a:lnSpc>
                <a:spcPct val="150000"/>
              </a:lnSpc>
              <a:buAutoNum type="arabicPlain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Znechucení</a:t>
            </a:r>
          </a:p>
          <a:p>
            <a:pPr marL="342900" indent="-342900" algn="just">
              <a:lnSpc>
                <a:spcPct val="150000"/>
              </a:lnSpc>
              <a:buAutoNum type="arabicPlain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Smutek </a:t>
            </a:r>
          </a:p>
          <a:p>
            <a:pPr marL="342900" indent="-342900" algn="just">
              <a:lnSpc>
                <a:spcPct val="150000"/>
              </a:lnSpc>
              <a:buAutoNum type="arabicPlain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Strach</a:t>
            </a:r>
          </a:p>
        </p:txBody>
      </p:sp>
      <p:pic>
        <p:nvPicPr>
          <p:cNvPr id="1028" name="Picture 4" descr="Výsledek obrázku pro 6 basic emotions">
            <a:hlinkClick r:id="rId2"/>
            <a:extLst>
              <a:ext uri="{FF2B5EF4-FFF2-40B4-BE49-F238E27FC236}">
                <a16:creationId xmlns:a16="http://schemas.microsoft.com/office/drawing/2014/main" id="{C4CC1561-D362-4729-A850-6B3D60C4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14561"/>
            <a:ext cx="5272088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0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FCB22AD-E52E-4DBD-A963-C41AAC18FA82}"/>
              </a:ext>
            </a:extLst>
          </p:cNvPr>
          <p:cNvSpPr/>
          <p:nvPr/>
        </p:nvSpPr>
        <p:spPr>
          <a:xfrm>
            <a:off x="1300163" y="714375"/>
            <a:ext cx="9901237" cy="655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Příklady aktivit: VIZUALIZACE</a:t>
            </a:r>
          </a:p>
          <a:p>
            <a:pPr algn="just">
              <a:lnSpc>
                <a:spcPct val="150000"/>
              </a:lnSpc>
            </a:pP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Představ si svůj oblíbený předmět (každodenní činnosti)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Vezmi ho do rukou (v mysli), podívej se na něj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Popiš tento předmět – tvar, barvu, povrch …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často a kdy ho používáš?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Jaký máš k němu vztah? Jak ho vnímáš?</a:t>
            </a:r>
          </a:p>
          <a:p>
            <a:pPr algn="just">
              <a:lnSpc>
                <a:spcPct val="150000"/>
              </a:lnSpc>
            </a:pP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Napiš báseň (počáteční písmena předmětu = jednotlivé řádky) – </a:t>
            </a:r>
            <a:r>
              <a:rPr lang="cs-CZ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Popiš předmět – </a:t>
            </a:r>
            <a:r>
              <a:rPr lang="cs-CZ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Sdílej ve dvojicích - </a:t>
            </a:r>
            <a:r>
              <a:rPr lang="cs-CZ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D76F9E8-6221-487E-B217-FB20FC0C5040}"/>
              </a:ext>
            </a:extLst>
          </p:cNvPr>
          <p:cNvSpPr/>
          <p:nvPr/>
        </p:nvSpPr>
        <p:spPr>
          <a:xfrm>
            <a:off x="1157289" y="671513"/>
            <a:ext cx="9972674" cy="307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SPRE PROJEKT </a:t>
            </a:r>
          </a:p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– </a:t>
            </a:r>
            <a:r>
              <a:rPr lang="cs-CZ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(10%) –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stručný popis kontextu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– Puzzle (10 – 20%) –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jasná, cílená otázka</a:t>
            </a:r>
          </a:p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– Response (50 – 60%) –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použití konkrétní metody</a:t>
            </a:r>
          </a:p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– </a:t>
            </a:r>
            <a:r>
              <a:rPr lang="cs-CZ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(5 – 10%) –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přínos, úspěch této změny</a:t>
            </a:r>
          </a:p>
        </p:txBody>
      </p:sp>
      <p:pic>
        <p:nvPicPr>
          <p:cNvPr id="2050" name="Picture 2" descr="Výsledek obrázku pro spre project">
            <a:extLst>
              <a:ext uri="{FF2B5EF4-FFF2-40B4-BE49-F238E27FC236}">
                <a16:creationId xmlns:a16="http://schemas.microsoft.com/office/drawing/2014/main" id="{A3723727-491D-4794-8239-2A4E5BCE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3" y="1570654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spre project">
            <a:extLst>
              <a:ext uri="{FF2B5EF4-FFF2-40B4-BE49-F238E27FC236}">
                <a16:creationId xmlns:a16="http://schemas.microsoft.com/office/drawing/2014/main" id="{49740FA5-6837-488F-AC65-D914C0B6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787160"/>
            <a:ext cx="4357687" cy="30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5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891B186-62F1-4648-A6AF-929074172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41" b="8256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3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11092F5-079A-4A61-8C1D-4E5BC9F1B17F}"/>
              </a:ext>
            </a:extLst>
          </p:cNvPr>
          <p:cNvSpPr/>
          <p:nvPr/>
        </p:nvSpPr>
        <p:spPr>
          <a:xfrm>
            <a:off x="1366837" y="598558"/>
            <a:ext cx="94583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List: 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Lawrence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Body)</a:t>
            </a:r>
          </a:p>
          <a:p>
            <a:r>
              <a:rPr lang="cs-CZ" sz="2400" b="1" u="sng" dirty="0" err="1"/>
              <a:t>Core</a:t>
            </a:r>
            <a:r>
              <a:rPr lang="cs-CZ" sz="2400" b="1" u="sng" dirty="0"/>
              <a:t>: </a:t>
            </a:r>
          </a:p>
          <a:p>
            <a:r>
              <a:rPr lang="cs-CZ" dirty="0" err="1"/>
              <a:t>Williams</a:t>
            </a:r>
            <a:r>
              <a:rPr lang="cs-CZ" dirty="0"/>
              <a:t> M, &amp; </a:t>
            </a:r>
            <a:r>
              <a:rPr lang="cs-CZ" dirty="0" err="1"/>
              <a:t>Penman</a:t>
            </a:r>
            <a:r>
              <a:rPr lang="cs-CZ" dirty="0"/>
              <a:t> D. (2011). </a:t>
            </a:r>
            <a:r>
              <a:rPr lang="cs-CZ" dirty="0" err="1"/>
              <a:t>Mindfulness</a:t>
            </a:r>
            <a:r>
              <a:rPr lang="cs-CZ" dirty="0"/>
              <a:t>: a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guide</a:t>
            </a:r>
            <a:r>
              <a:rPr lang="cs-CZ" dirty="0"/>
              <a:t> to </a:t>
            </a:r>
            <a:r>
              <a:rPr lang="cs-CZ" dirty="0" err="1"/>
              <a:t>finding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in a </a:t>
            </a:r>
            <a:r>
              <a:rPr lang="cs-CZ" dirty="0" err="1"/>
              <a:t>frantic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 </a:t>
            </a:r>
            <a:r>
              <a:rPr lang="cs-CZ" dirty="0" err="1"/>
              <a:t>Piatkus</a:t>
            </a:r>
            <a:r>
              <a:rPr lang="cs-CZ" dirty="0"/>
              <a:t>. </a:t>
            </a:r>
          </a:p>
          <a:p>
            <a:r>
              <a:rPr lang="cs-CZ" dirty="0" err="1"/>
              <a:t>Ramos</a:t>
            </a:r>
            <a:r>
              <a:rPr lang="cs-CZ" dirty="0"/>
              <a:t>, </a:t>
            </a:r>
            <a:r>
              <a:rPr lang="cs-CZ" dirty="0" err="1"/>
              <a:t>Recondo</a:t>
            </a:r>
            <a:r>
              <a:rPr lang="cs-CZ" dirty="0"/>
              <a:t> &amp; </a:t>
            </a:r>
            <a:r>
              <a:rPr lang="cs-CZ" dirty="0" err="1"/>
              <a:t>Enríquez</a:t>
            </a:r>
            <a:r>
              <a:rPr lang="cs-CZ" dirty="0"/>
              <a:t> (2012). </a:t>
            </a:r>
            <a:r>
              <a:rPr lang="cs-CZ" dirty="0" err="1"/>
              <a:t>Practica</a:t>
            </a:r>
            <a:r>
              <a:rPr lang="cs-CZ" dirty="0"/>
              <a:t> la </a:t>
            </a:r>
            <a:r>
              <a:rPr lang="cs-CZ" dirty="0" err="1"/>
              <a:t>Inteligencia</a:t>
            </a:r>
            <a:r>
              <a:rPr lang="cs-CZ" dirty="0"/>
              <a:t> </a:t>
            </a:r>
            <a:r>
              <a:rPr lang="cs-CZ" dirty="0" err="1"/>
              <a:t>Emocional</a:t>
            </a:r>
            <a:r>
              <a:rPr lang="cs-CZ" dirty="0"/>
              <a:t> Plena.  </a:t>
            </a:r>
            <a:r>
              <a:rPr lang="cs-CZ" dirty="0" err="1"/>
              <a:t>Kairos</a:t>
            </a:r>
            <a:r>
              <a:rPr lang="cs-CZ" dirty="0"/>
              <a:t>.  </a:t>
            </a:r>
          </a:p>
          <a:p>
            <a:r>
              <a:rPr lang="cs-CZ" dirty="0" err="1"/>
              <a:t>Ramos</a:t>
            </a:r>
            <a:r>
              <a:rPr lang="cs-CZ" dirty="0"/>
              <a:t>, </a:t>
            </a:r>
            <a:r>
              <a:rPr lang="cs-CZ" dirty="0" err="1"/>
              <a:t>Recondo</a:t>
            </a:r>
            <a:r>
              <a:rPr lang="cs-CZ" dirty="0"/>
              <a:t> &amp; </a:t>
            </a:r>
            <a:r>
              <a:rPr lang="cs-CZ" dirty="0" err="1"/>
              <a:t>Enríquez</a:t>
            </a:r>
            <a:r>
              <a:rPr lang="cs-CZ" dirty="0"/>
              <a:t> (2012). </a:t>
            </a:r>
            <a:r>
              <a:rPr lang="cs-CZ" dirty="0" err="1"/>
              <a:t>Inteligencia</a:t>
            </a:r>
            <a:r>
              <a:rPr lang="cs-CZ" dirty="0"/>
              <a:t> </a:t>
            </a:r>
            <a:r>
              <a:rPr lang="cs-CZ" dirty="0" err="1"/>
              <a:t>Emocional</a:t>
            </a:r>
            <a:r>
              <a:rPr lang="cs-CZ" dirty="0"/>
              <a:t> Plena.  </a:t>
            </a:r>
            <a:r>
              <a:rPr lang="cs-CZ" dirty="0" err="1"/>
              <a:t>Kairos</a:t>
            </a:r>
            <a:r>
              <a:rPr lang="cs-CZ" dirty="0"/>
              <a:t>. </a:t>
            </a:r>
          </a:p>
          <a:p>
            <a:r>
              <a:rPr lang="cs-CZ" sz="2400" b="1" u="sng" dirty="0"/>
              <a:t>General: </a:t>
            </a:r>
          </a:p>
          <a:p>
            <a:r>
              <a:rPr lang="cs-CZ" dirty="0"/>
              <a:t>André C. (2014). </a:t>
            </a:r>
            <a:r>
              <a:rPr lang="cs-CZ" dirty="0" err="1"/>
              <a:t>Mindfulness</a:t>
            </a:r>
            <a:r>
              <a:rPr lang="cs-CZ" dirty="0"/>
              <a:t>: 25 </a:t>
            </a:r>
            <a:r>
              <a:rPr lang="cs-CZ" dirty="0" err="1"/>
              <a:t>Ways</a:t>
            </a:r>
            <a:r>
              <a:rPr lang="cs-CZ" dirty="0"/>
              <a:t> to Live in </a:t>
            </a:r>
            <a:r>
              <a:rPr lang="cs-CZ" dirty="0" err="1"/>
              <a:t>the</a:t>
            </a:r>
            <a:r>
              <a:rPr lang="cs-CZ" dirty="0"/>
              <a:t> Moment </a:t>
            </a:r>
            <a:r>
              <a:rPr lang="cs-CZ" dirty="0" err="1"/>
              <a:t>through</a:t>
            </a:r>
            <a:r>
              <a:rPr lang="cs-CZ" dirty="0"/>
              <a:t> Art. </a:t>
            </a:r>
            <a:r>
              <a:rPr lang="cs-CZ" dirty="0" err="1"/>
              <a:t>Rider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. </a:t>
            </a:r>
          </a:p>
          <a:p>
            <a:r>
              <a:rPr lang="cs-CZ" dirty="0" err="1"/>
              <a:t>Kabat-Zinn</a:t>
            </a:r>
            <a:r>
              <a:rPr lang="cs-CZ" dirty="0"/>
              <a:t> J. (2005). </a:t>
            </a:r>
            <a:r>
              <a:rPr lang="cs-CZ" dirty="0" err="1"/>
              <a:t>Coming</a:t>
            </a:r>
            <a:r>
              <a:rPr lang="cs-CZ" dirty="0"/>
              <a:t>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senses</a:t>
            </a:r>
            <a:r>
              <a:rPr lang="cs-CZ" dirty="0"/>
              <a:t>: </a:t>
            </a:r>
            <a:r>
              <a:rPr lang="cs-CZ" dirty="0" err="1"/>
              <a:t>healing</a:t>
            </a:r>
            <a:r>
              <a:rPr lang="cs-CZ" dirty="0"/>
              <a:t> </a:t>
            </a:r>
            <a:r>
              <a:rPr lang="cs-CZ" dirty="0" err="1"/>
              <a:t>ourselves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mindfulness</a:t>
            </a:r>
            <a:r>
              <a:rPr lang="cs-CZ" dirty="0"/>
              <a:t>. Hyperion. </a:t>
            </a:r>
          </a:p>
          <a:p>
            <a:r>
              <a:rPr lang="cs-CZ" dirty="0" err="1"/>
              <a:t>Germer</a:t>
            </a:r>
            <a:r>
              <a:rPr lang="cs-CZ" dirty="0"/>
              <a:t> C K. (2009).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Mindful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to </a:t>
            </a:r>
            <a:r>
              <a:rPr lang="cs-CZ" dirty="0" err="1"/>
              <a:t>Self-Compassion</a:t>
            </a:r>
            <a:r>
              <a:rPr lang="cs-CZ" dirty="0"/>
              <a:t>. </a:t>
            </a:r>
            <a:r>
              <a:rPr lang="cs-CZ" dirty="0" err="1"/>
              <a:t>Guildford</a:t>
            </a:r>
            <a:r>
              <a:rPr lang="cs-CZ" dirty="0"/>
              <a:t>. </a:t>
            </a:r>
          </a:p>
          <a:p>
            <a:r>
              <a:rPr lang="cs-CZ" dirty="0"/>
              <a:t>Gilbert P &amp; </a:t>
            </a:r>
            <a:r>
              <a:rPr lang="cs-CZ" dirty="0" err="1"/>
              <a:t>Choden</a:t>
            </a:r>
            <a:r>
              <a:rPr lang="cs-CZ" dirty="0"/>
              <a:t>. (2013). </a:t>
            </a:r>
            <a:r>
              <a:rPr lang="cs-CZ" dirty="0" err="1"/>
              <a:t>Mindful</a:t>
            </a:r>
            <a:r>
              <a:rPr lang="cs-CZ" dirty="0"/>
              <a:t> </a:t>
            </a:r>
            <a:r>
              <a:rPr lang="cs-CZ" dirty="0" err="1"/>
              <a:t>Compassion</a:t>
            </a:r>
            <a:r>
              <a:rPr lang="cs-CZ" dirty="0"/>
              <a:t>: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Mindfulness</a:t>
            </a:r>
            <a:r>
              <a:rPr lang="cs-CZ" dirty="0"/>
              <a:t> and </a:t>
            </a:r>
            <a:r>
              <a:rPr lang="cs-CZ" dirty="0" err="1"/>
              <a:t>Compassion</a:t>
            </a:r>
            <a:r>
              <a:rPr lang="cs-CZ" dirty="0"/>
              <a:t> to </a:t>
            </a:r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Lives</a:t>
            </a:r>
            <a:r>
              <a:rPr lang="cs-CZ" dirty="0"/>
              <a:t>.  Robinson. </a:t>
            </a:r>
          </a:p>
          <a:p>
            <a:r>
              <a:rPr lang="cs-CZ" dirty="0" err="1"/>
              <a:t>Silverton</a:t>
            </a:r>
            <a:r>
              <a:rPr lang="cs-CZ" dirty="0"/>
              <a:t> S. (2016).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Mindfulness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breakthrough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dealing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stress, </a:t>
            </a:r>
          </a:p>
          <a:p>
            <a:r>
              <a:rPr lang="en-US" dirty="0"/>
              <a:t>anxiety and depression. Watkins. </a:t>
            </a:r>
          </a:p>
          <a:p>
            <a:r>
              <a:rPr lang="en-US" dirty="0" err="1"/>
              <a:t>Bhante</a:t>
            </a:r>
            <a:r>
              <a:rPr lang="en-US" dirty="0"/>
              <a:t> </a:t>
            </a:r>
            <a:r>
              <a:rPr lang="en-US" dirty="0" err="1"/>
              <a:t>Gunaratana</a:t>
            </a:r>
            <a:r>
              <a:rPr lang="en-US" dirty="0"/>
              <a:t> (2001). 8 Mindful Steps to Happiness: Walking the Buddha`s Path. Wisdom. </a:t>
            </a:r>
          </a:p>
          <a:p>
            <a:r>
              <a:rPr lang="en-US" dirty="0"/>
              <a:t>Cullen M. &amp; Brito Pons G. (2015). The Mindfulness Based Emotional Balance Workbook. New Harbinger. </a:t>
            </a:r>
          </a:p>
        </p:txBody>
      </p:sp>
    </p:spTree>
    <p:extLst>
      <p:ext uri="{BB962C8B-B14F-4D97-AF65-F5344CB8AC3E}">
        <p14:creationId xmlns:p14="http://schemas.microsoft.com/office/powerpoint/2010/main" val="2654021143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768</Words>
  <Application>Microsoft Office PowerPoint</Application>
  <PresentationFormat>Širokoúhlá obrazovka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Tw Cen MT</vt:lpstr>
      <vt:lpstr>Wingdings</vt:lpstr>
      <vt:lpstr>Kapka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Hastikova</dc:creator>
  <cp:lastModifiedBy>Jitka Hastikova</cp:lastModifiedBy>
  <cp:revision>5</cp:revision>
  <dcterms:created xsi:type="dcterms:W3CDTF">2019-11-17T17:52:09Z</dcterms:created>
  <dcterms:modified xsi:type="dcterms:W3CDTF">2019-11-17T18:55:18Z</dcterms:modified>
</cp:coreProperties>
</file>