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jadeblue/atclilOctober2019" TargetMode="External"/><Relationship Id="rId2" Type="http://schemas.openxmlformats.org/officeDocument/2006/relationships/hyperlink" Target="https://padlet.com/sdjm26/p72imubdfo8q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326790" y="2213817"/>
            <a:ext cx="8915399" cy="3187337"/>
          </a:xfrm>
        </p:spPr>
        <p:txBody>
          <a:bodyPr/>
          <a:lstStyle/>
          <a:p>
            <a:pPr algn="ctr"/>
            <a:r>
              <a:rPr lang="cs-CZ" b="1" dirty="0"/>
              <a:t>BRIGHTON </a:t>
            </a:r>
            <a:br>
              <a:rPr lang="cs-CZ" b="1" dirty="0"/>
            </a:br>
            <a:r>
              <a:rPr lang="cs-CZ" b="1" dirty="0"/>
              <a:t>13.10. – 26.10.2019</a:t>
            </a:r>
            <a:br>
              <a:rPr lang="cs-CZ" b="1" dirty="0"/>
            </a:br>
            <a:r>
              <a:rPr lang="cs-CZ" b="1" dirty="0" err="1"/>
              <a:t>CLILový</a:t>
            </a:r>
            <a:r>
              <a:rPr lang="cs-CZ" b="1" dirty="0"/>
              <a:t> kurz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8EC2827-C0DD-4C20-9A74-292DA40F1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80" y="193613"/>
            <a:ext cx="6909789" cy="141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330D56B2-53DB-4BCF-B737-9C1172882493}"/>
              </a:ext>
            </a:extLst>
          </p:cNvPr>
          <p:cNvSpPr/>
          <p:nvPr/>
        </p:nvSpPr>
        <p:spPr>
          <a:xfrm>
            <a:off x="1936377" y="5643154"/>
            <a:ext cx="9983096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560"/>
              </a:spcAft>
            </a:pPr>
            <a:r>
              <a:rPr lang="cs-CZ" i="1" dirty="0">
                <a:solidFill>
                  <a:srgbClr val="333333"/>
                </a:solidFill>
                <a:latin typeface="Arial" panose="020B0604020202020204" pitchFamily="34" charset="0"/>
              </a:rPr>
              <a:t>Tento projekt je realizován za finanční podpory programu Erasmus+ Evropské unie." </a:t>
            </a:r>
            <a:r>
              <a:rPr lang="cs-CZ" dirty="0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endParaRPr lang="cs-CZ" sz="3200" dirty="0">
              <a:solidFill>
                <a:srgbClr val="201F1E"/>
              </a:solidFill>
              <a:latin typeface="Calibri" panose="020F0502020204030204" pitchFamily="34" charset="0"/>
            </a:endParaRPr>
          </a:p>
          <a:p>
            <a:pPr algn="just">
              <a:spcAft>
                <a:spcPts val="560"/>
              </a:spcAft>
            </a:pPr>
            <a:r>
              <a:rPr lang="cs-CZ" i="1" dirty="0">
                <a:solidFill>
                  <a:srgbClr val="333333"/>
                </a:solidFill>
                <a:latin typeface="Arial" panose="020B0604020202020204" pitchFamily="34" charset="0"/>
              </a:rPr>
              <a:t>Za obsah sdělení odpovídá výlučně autor. Sdělení nereprezentuje názory Evropské komise a Evropská komise neodpovídá za použití informací, jež jsou jeho obsahem.</a:t>
            </a:r>
            <a:endParaRPr lang="cs-CZ" sz="3200" b="0" i="0" dirty="0">
              <a:solidFill>
                <a:srgbClr val="201F1E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B6180433-DDCB-46BA-960B-C4D5EB31301E}"/>
              </a:ext>
            </a:extLst>
          </p:cNvPr>
          <p:cNvSpPr/>
          <p:nvPr/>
        </p:nvSpPr>
        <p:spPr>
          <a:xfrm>
            <a:off x="8515892" y="381064"/>
            <a:ext cx="3313728" cy="8720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50000"/>
              </a:lnSpc>
            </a:pPr>
            <a:r>
              <a:rPr lang="cs-CZ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CLIL </a:t>
            </a:r>
          </a:p>
          <a:p>
            <a:pPr algn="r">
              <a:lnSpc>
                <a:spcPct val="150000"/>
              </a:lnSpc>
            </a:pPr>
            <a:r>
              <a:rPr lang="cs-CZ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(2018-1-CZ01-KA101-047129)</a:t>
            </a:r>
            <a:endParaRPr lang="cs-CZ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Související obrázek">
            <a:extLst>
              <a:ext uri="{FF2B5EF4-FFF2-40B4-BE49-F238E27FC236}">
                <a16:creationId xmlns:a16="http://schemas.microsoft.com/office/drawing/2014/main" id="{DDFCE3BA-C6C7-461E-89CE-0BD1AD01C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80" y="1749558"/>
            <a:ext cx="4286250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876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UKÁZKOVÝ „CLIL“ ÚKOL</a:t>
            </a:r>
            <a:br>
              <a:rPr lang="cs-CZ" b="1" dirty="0"/>
            </a:br>
            <a:endParaRPr lang="cs-CZ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SCAFFOLDING:</a:t>
            </a:r>
          </a:p>
          <a:p>
            <a:pPr marL="0" indent="0">
              <a:buNone/>
            </a:pPr>
            <a:r>
              <a:rPr lang="cs-CZ" sz="2800" dirty="0"/>
              <a:t>VIZUALIZACE </a:t>
            </a:r>
          </a:p>
          <a:p>
            <a:pPr marL="0" indent="0">
              <a:buNone/>
            </a:pPr>
            <a:r>
              <a:rPr lang="cs-CZ" sz="2800" dirty="0"/>
              <a:t>OBRÁZEK</a:t>
            </a:r>
          </a:p>
          <a:p>
            <a:r>
              <a:rPr lang="cs-CZ" sz="2800" dirty="0"/>
              <a:t>KATEGORIE:</a:t>
            </a:r>
          </a:p>
          <a:p>
            <a:pPr marL="0" indent="0">
              <a:buNone/>
            </a:pPr>
            <a:r>
              <a:rPr lang="cs-CZ" sz="2800" dirty="0"/>
              <a:t>CREATING</a:t>
            </a:r>
          </a:p>
          <a:p>
            <a:pPr marL="0" indent="0">
              <a:buNone/>
            </a:pPr>
            <a:r>
              <a:rPr lang="cs-CZ" sz="2800" dirty="0"/>
              <a:t> SAY+DO</a:t>
            </a:r>
          </a:p>
          <a:p>
            <a:pPr marL="0" indent="0">
              <a:buNone/>
            </a:pPr>
            <a:endParaRPr lang="cs-CZ" sz="2800" dirty="0"/>
          </a:p>
        </p:txBody>
      </p:sp>
      <p:pic>
        <p:nvPicPr>
          <p:cNvPr id="6" name="Zástupný symbol pro obsa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158" y="1342720"/>
            <a:ext cx="5956028" cy="521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1024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ASSESMENT – HODNOCENÍ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CONTENT (obsah)</a:t>
            </a:r>
          </a:p>
          <a:p>
            <a:r>
              <a:rPr lang="cs-CZ" sz="2800" dirty="0"/>
              <a:t>LANGUAGE (jazyk)</a:t>
            </a:r>
          </a:p>
          <a:p>
            <a:r>
              <a:rPr lang="cs-CZ" sz="2800" dirty="0"/>
              <a:t>SUMMATIVE (známka)</a:t>
            </a:r>
          </a:p>
          <a:p>
            <a:r>
              <a:rPr lang="cs-CZ" sz="2800" dirty="0"/>
              <a:t>FORMATIVE (komentář, pochvala, doporučení kam směřovat, na co se soustředit a co vylepšit), 2 </a:t>
            </a:r>
            <a:r>
              <a:rPr lang="cs-CZ" sz="2800" dirty="0" err="1"/>
              <a:t>stars</a:t>
            </a:r>
            <a:r>
              <a:rPr lang="cs-CZ" sz="2800" dirty="0"/>
              <a:t> and a </a:t>
            </a:r>
            <a:r>
              <a:rPr lang="cs-CZ" sz="2800" dirty="0" err="1"/>
              <a:t>wish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949359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624109"/>
            <a:ext cx="8911687" cy="1857833"/>
          </a:xfrm>
        </p:spPr>
        <p:txBody>
          <a:bodyPr>
            <a:normAutofit/>
          </a:bodyPr>
          <a:lstStyle/>
          <a:p>
            <a:r>
              <a:rPr lang="cs-CZ" b="1" dirty="0"/>
              <a:t>3 učitelky (2x ČR, 1x IT)</a:t>
            </a:r>
            <a:br>
              <a:rPr lang="cs-CZ" b="1" dirty="0"/>
            </a:br>
            <a:r>
              <a:rPr lang="cs-CZ" b="1" dirty="0"/>
              <a:t>PŘEDMĚTY: zeměpis, dějepis, literatura,</a:t>
            </a:r>
            <a:br>
              <a:rPr lang="cs-CZ" b="1" dirty="0"/>
            </a:br>
            <a:r>
              <a:rPr lang="cs-CZ" b="1" dirty="0"/>
              <a:t>ošetřovatelství 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935" y="2643051"/>
            <a:ext cx="5037666" cy="377825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978" y="2643051"/>
            <a:ext cx="5050971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316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LITERATURA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03240" y="2694845"/>
            <a:ext cx="4450783" cy="3317715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22492" y="2684659"/>
            <a:ext cx="4450783" cy="333808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5372" y="2694720"/>
            <a:ext cx="4450786" cy="331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659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PADLET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b="1" dirty="0"/>
              <a:t>CLIL:</a:t>
            </a:r>
          </a:p>
          <a:p>
            <a:pPr marL="0" indent="0">
              <a:buNone/>
            </a:pPr>
            <a:r>
              <a:rPr lang="cs-CZ" sz="2800" dirty="0">
                <a:hlinkClick r:id="rId2"/>
              </a:rPr>
              <a:t>https://padlet.com/sdjm26/p72imubdfo8q</a:t>
            </a:r>
            <a:endParaRPr lang="cs-CZ" sz="2800" dirty="0"/>
          </a:p>
          <a:p>
            <a:pPr marL="0" indent="0">
              <a:buNone/>
            </a:pPr>
            <a:endParaRPr lang="cs-CZ" sz="2800" dirty="0"/>
          </a:p>
          <a:p>
            <a:r>
              <a:rPr lang="cs-CZ" sz="2800" b="1" dirty="0"/>
              <a:t>EXTRA MATERIÁLY A INSPIRACE:</a:t>
            </a:r>
          </a:p>
          <a:p>
            <a:pPr marL="0" indent="0">
              <a:buNone/>
            </a:pPr>
            <a:r>
              <a:rPr lang="cs-CZ" sz="2800" dirty="0">
                <a:hlinkClick r:id="rId3"/>
              </a:rPr>
              <a:t>https://padlet.com/jadeblue/atclilOctober2019</a:t>
            </a:r>
            <a:endParaRPr lang="cs-CZ" sz="2800" dirty="0"/>
          </a:p>
          <a:p>
            <a:pPr marL="0" indent="0">
              <a:buNone/>
            </a:pP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715012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4 x C v </a:t>
            </a:r>
            <a:r>
              <a:rPr lang="cs-CZ" b="1" dirty="0" err="1"/>
              <a:t>CLILu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b="1" dirty="0"/>
              <a:t>C</a:t>
            </a:r>
            <a:r>
              <a:rPr lang="cs-CZ" sz="2800" dirty="0"/>
              <a:t>ONTENT</a:t>
            </a:r>
          </a:p>
          <a:p>
            <a:r>
              <a:rPr lang="cs-CZ" sz="2800" b="1" dirty="0"/>
              <a:t>C</a:t>
            </a:r>
            <a:r>
              <a:rPr lang="cs-CZ" sz="2800" dirty="0"/>
              <a:t>OGNITION: </a:t>
            </a:r>
            <a:r>
              <a:rPr lang="cs-CZ" sz="2800" b="1" dirty="0"/>
              <a:t>LOTS</a:t>
            </a:r>
            <a:r>
              <a:rPr lang="cs-CZ" sz="2800" dirty="0"/>
              <a:t> and </a:t>
            </a:r>
            <a:r>
              <a:rPr lang="cs-CZ" sz="2800" b="1" dirty="0"/>
              <a:t>HOTS</a:t>
            </a:r>
            <a:r>
              <a:rPr lang="cs-CZ" sz="2800" dirty="0"/>
              <a:t> – řešení problémů, otázka PROČ…</a:t>
            </a:r>
          </a:p>
          <a:p>
            <a:r>
              <a:rPr lang="cs-CZ" sz="2800" b="1" dirty="0"/>
              <a:t>C</a:t>
            </a:r>
            <a:r>
              <a:rPr lang="cs-CZ" sz="2800" dirty="0"/>
              <a:t>OMMUNICATION: L1, L2 (Český i anglický jazyk)</a:t>
            </a:r>
          </a:p>
          <a:p>
            <a:r>
              <a:rPr lang="cs-CZ" sz="2800" b="1" dirty="0"/>
              <a:t>C</a:t>
            </a:r>
            <a:r>
              <a:rPr lang="cs-CZ" sz="2800" dirty="0"/>
              <a:t>ULTURE</a:t>
            </a:r>
          </a:p>
          <a:p>
            <a:pPr marL="0" indent="0">
              <a:buNone/>
            </a:pP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218419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7297" y="261257"/>
            <a:ext cx="10193153" cy="633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314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SCAFFOLDING – POMOC/PODPORA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CLIL </a:t>
            </a:r>
            <a:r>
              <a:rPr lang="cs-CZ" sz="2800" b="1" u="sng" dirty="0"/>
              <a:t>OBLIGATORY</a:t>
            </a:r>
            <a:r>
              <a:rPr lang="cs-CZ" sz="2800" dirty="0"/>
              <a:t> </a:t>
            </a:r>
            <a:r>
              <a:rPr lang="cs-CZ" sz="2800" dirty="0" err="1"/>
              <a:t>language</a:t>
            </a:r>
            <a:r>
              <a:rPr lang="cs-CZ" sz="2800" dirty="0"/>
              <a:t>:</a:t>
            </a:r>
          </a:p>
          <a:p>
            <a:pPr>
              <a:buFontTx/>
              <a:buChar char="-"/>
            </a:pPr>
            <a:r>
              <a:rPr lang="cs-CZ" sz="2800" dirty="0"/>
              <a:t>Gramatika: minulé časy v hodině dějepisu</a:t>
            </a:r>
          </a:p>
          <a:p>
            <a:pPr>
              <a:buFontTx/>
              <a:buChar char="-"/>
            </a:pPr>
            <a:r>
              <a:rPr lang="cs-CZ" sz="2800" dirty="0"/>
              <a:t>Slovní zásoba: bitva, bitevní pole, voják, </a:t>
            </a:r>
          </a:p>
          <a:p>
            <a:r>
              <a:rPr lang="cs-CZ" sz="2800" dirty="0"/>
              <a:t>CLIL </a:t>
            </a:r>
            <a:r>
              <a:rPr lang="cs-CZ" sz="2800" b="1" dirty="0"/>
              <a:t>COMPATIBLE</a:t>
            </a:r>
            <a:r>
              <a:rPr lang="cs-CZ" sz="2800" dirty="0"/>
              <a:t> </a:t>
            </a:r>
            <a:r>
              <a:rPr lang="cs-CZ" sz="2800" dirty="0" err="1"/>
              <a:t>language</a:t>
            </a:r>
            <a:r>
              <a:rPr lang="cs-CZ" sz="2800" dirty="0"/>
              <a:t>:</a:t>
            </a:r>
          </a:p>
          <a:p>
            <a:pPr marL="0" indent="0">
              <a:buNone/>
            </a:pPr>
            <a:r>
              <a:rPr lang="cs-CZ" sz="2800" dirty="0"/>
              <a:t>- Běžně používaná slovní zásoba i gramatika</a:t>
            </a:r>
          </a:p>
        </p:txBody>
      </p:sp>
    </p:spTree>
    <p:extLst>
      <p:ext uri="{BB962C8B-B14F-4D97-AF65-F5344CB8AC3E}">
        <p14:creationId xmlns:p14="http://schemas.microsoft.com/office/powerpoint/2010/main" val="1647312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VIZUALIZACE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1330" y="4846323"/>
            <a:ext cx="1857375" cy="1763486"/>
          </a:xfrm>
          <a:prstGeom prst="rect">
            <a:avLst/>
          </a:prstGeom>
        </p:spPr>
      </p:pic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62118" y="4918441"/>
            <a:ext cx="1562100" cy="161925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49"/>
          <a:stretch/>
        </p:blipFill>
        <p:spPr>
          <a:xfrm rot="5400000">
            <a:off x="8140786" y="3336786"/>
            <a:ext cx="2695166" cy="385088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48"/>
          <a:stretch/>
        </p:blipFill>
        <p:spPr>
          <a:xfrm>
            <a:off x="1817888" y="1264555"/>
            <a:ext cx="4911173" cy="347726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28"/>
          <a:stretch/>
        </p:blipFill>
        <p:spPr>
          <a:xfrm>
            <a:off x="7226554" y="284476"/>
            <a:ext cx="4187255" cy="345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066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15737" y="561702"/>
            <a:ext cx="9914709" cy="1343297"/>
          </a:xfrm>
        </p:spPr>
        <p:txBody>
          <a:bodyPr>
            <a:normAutofit/>
          </a:bodyPr>
          <a:lstStyle/>
          <a:p>
            <a:r>
              <a:rPr lang="cs-CZ" dirty="0"/>
              <a:t>ROLE UČITELE V CLILU – TTT je menší než STT – tudíž studenti mají větší prostor pro SAY+DO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7520" y="1802675"/>
            <a:ext cx="6949440" cy="494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539178"/>
      </p:ext>
    </p:extLst>
  </p:cSld>
  <p:clrMapOvr>
    <a:masterClrMapping/>
  </p:clrMapOvr>
</p:sld>
</file>

<file path=ppt/theme/theme1.xml><?xml version="1.0" encoding="utf-8"?>
<a:theme xmlns:a="http://schemas.openxmlformats.org/drawingml/2006/main" name="Stébla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130</TotalTime>
  <Words>186</Words>
  <Application>Microsoft Office PowerPoint</Application>
  <PresentationFormat>Širokoúhlá obrazovka</PresentationFormat>
  <Paragraphs>38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6" baseType="lpstr">
      <vt:lpstr>Arial</vt:lpstr>
      <vt:lpstr>Calibri</vt:lpstr>
      <vt:lpstr>Century Gothic</vt:lpstr>
      <vt:lpstr>Wingdings 3</vt:lpstr>
      <vt:lpstr>Stébla</vt:lpstr>
      <vt:lpstr>BRIGHTON  13.10. – 26.10.2019 CLILový kurz</vt:lpstr>
      <vt:lpstr>3 učitelky (2x ČR, 1x IT) PŘEDMĚTY: zeměpis, dějepis, literatura, ošetřovatelství </vt:lpstr>
      <vt:lpstr>LITERATURA</vt:lpstr>
      <vt:lpstr>PADLET</vt:lpstr>
      <vt:lpstr>4 x C v CLILu</vt:lpstr>
      <vt:lpstr>Prezentace aplikace PowerPoint</vt:lpstr>
      <vt:lpstr>SCAFFOLDING – POMOC/PODPORA</vt:lpstr>
      <vt:lpstr>VIZUALIZACE</vt:lpstr>
      <vt:lpstr>ROLE UČITELE V CLILU – TTT je menší než STT – tudíž studenti mají větší prostor pro SAY+DO</vt:lpstr>
      <vt:lpstr>UKÁZKOVÝ „CLIL“ ÚKOL </vt:lpstr>
      <vt:lpstr>ASSESMENT – HODNOCENÍ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BRIGHTON  13.10. – 26.10.2019 CLILový kurz</dc:title>
  <dc:creator>Darina Šimková, Mgr.</dc:creator>
  <cp:lastModifiedBy>Ludmila Fridrichová, Mgr.</cp:lastModifiedBy>
  <cp:revision>17</cp:revision>
  <dcterms:created xsi:type="dcterms:W3CDTF">2019-10-24T20:50:20Z</dcterms:created>
  <dcterms:modified xsi:type="dcterms:W3CDTF">2019-11-02T21:06:11Z</dcterms:modified>
</cp:coreProperties>
</file>