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7" r:id="rId1"/>
  </p:sldMasterIdLst>
  <p:sldIdLst>
    <p:sldId id="256" r:id="rId2"/>
    <p:sldId id="258" r:id="rId3"/>
    <p:sldId id="257" r:id="rId4"/>
    <p:sldId id="267" r:id="rId5"/>
    <p:sldId id="260" r:id="rId6"/>
    <p:sldId id="265" r:id="rId7"/>
    <p:sldId id="262" r:id="rId8"/>
    <p:sldId id="264" r:id="rId9"/>
    <p:sldId id="266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78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903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8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28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802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64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424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08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03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11/9/2019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69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801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00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dFuCrxRobh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164977" y="1426383"/>
            <a:ext cx="8915399" cy="3329796"/>
          </a:xfrm>
        </p:spPr>
        <p:txBody>
          <a:bodyPr/>
          <a:lstStyle/>
          <a:p>
            <a:pPr algn="ctr"/>
            <a:r>
              <a:rPr lang="cs-CZ" b="1" dirty="0" err="1"/>
              <a:t>Bournemouth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b="1" dirty="0"/>
              <a:t>4.11. – 15.11.2019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EC2827-C0DD-4C20-9A74-292DA40F1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10" y="7538"/>
            <a:ext cx="6909789" cy="141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330D56B2-53DB-4BCF-B737-9C1172882493}"/>
              </a:ext>
            </a:extLst>
          </p:cNvPr>
          <p:cNvSpPr/>
          <p:nvPr/>
        </p:nvSpPr>
        <p:spPr>
          <a:xfrm>
            <a:off x="1114425" y="5643154"/>
            <a:ext cx="10805048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60"/>
              </a:spcAft>
            </a:pPr>
            <a:r>
              <a:rPr lang="cs-CZ" sz="1200" b="1" i="1" dirty="0">
                <a:solidFill>
                  <a:srgbClr val="333333"/>
                </a:solidFill>
                <a:latin typeface="Arial" panose="020B0604020202020204" pitchFamily="34" charset="0"/>
              </a:rPr>
              <a:t>Tento projekt je realizován za finanční podpory programu Erasmus+ Evropské unie." </a:t>
            </a:r>
            <a:r>
              <a:rPr lang="cs-CZ" sz="1200" b="1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cs-CZ" sz="2000" b="1" dirty="0">
              <a:solidFill>
                <a:srgbClr val="201F1E"/>
              </a:solidFill>
              <a:latin typeface="Calibri" panose="020F0502020204030204" pitchFamily="34" charset="0"/>
            </a:endParaRPr>
          </a:p>
          <a:p>
            <a:pPr algn="just">
              <a:spcAft>
                <a:spcPts val="560"/>
              </a:spcAft>
            </a:pPr>
            <a:r>
              <a:rPr lang="cs-CZ" sz="1200" b="1" i="1" dirty="0">
                <a:solidFill>
                  <a:srgbClr val="333333"/>
                </a:solidFill>
                <a:latin typeface="Arial" panose="020B0604020202020204" pitchFamily="34" charset="0"/>
              </a:rPr>
              <a:t>Za obsah sdělení odpovídá výlučně autor. Sdělení nereprezentuje názory Evropské komise a Evropská komise neodpovídá za použití informací, jež jsou jeho obsahem.</a:t>
            </a:r>
            <a:endParaRPr lang="cs-CZ" sz="2000" b="1" i="0" dirty="0">
              <a:solidFill>
                <a:srgbClr val="201F1E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6180433-DDCB-46BA-960B-C4D5EB31301E}"/>
              </a:ext>
            </a:extLst>
          </p:cNvPr>
          <p:cNvSpPr/>
          <p:nvPr/>
        </p:nvSpPr>
        <p:spPr>
          <a:xfrm>
            <a:off x="8515892" y="381064"/>
            <a:ext cx="3313728" cy="8720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cs-CZ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CLIL </a:t>
            </a:r>
          </a:p>
          <a:p>
            <a:pPr algn="r">
              <a:lnSpc>
                <a:spcPct val="150000"/>
              </a:lnSpc>
            </a:pPr>
            <a:r>
              <a:rPr lang="cs-CZ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(2018-1-CZ01-KA101-047129)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3B3C134-B6F3-4CE8-B72D-8BA059AC0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49811" cy="700464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E1BB7A5-124D-488D-A1EC-A2B845E91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351" y="3696785"/>
            <a:ext cx="4264399" cy="165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76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osoba, muž, hledání, mladý&#10;&#10;Popis byl vytvořen automaticky">
            <a:extLst>
              <a:ext uri="{FF2B5EF4-FFF2-40B4-BE49-F238E27FC236}">
                <a16:creationId xmlns:a16="http://schemas.microsoft.com/office/drawing/2014/main" id="{995C7416-D986-46D9-80E7-3A47CDB981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1256" y="2074653"/>
            <a:ext cx="5801755" cy="2794680"/>
          </a:xfrm>
        </p:spPr>
      </p:pic>
      <p:pic>
        <p:nvPicPr>
          <p:cNvPr id="8" name="Zástupný obsah 7" descr="Obsah obrázku počítač, stůl&#10;&#10;Popis byl vytvořen automaticky">
            <a:extLst>
              <a:ext uri="{FF2B5EF4-FFF2-40B4-BE49-F238E27FC236}">
                <a16:creationId xmlns:a16="http://schemas.microsoft.com/office/drawing/2014/main" id="{E3014C5B-BA78-4323-8F49-5FC4E49272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21631" y="1949570"/>
            <a:ext cx="5623248" cy="2919763"/>
          </a:xfr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787A9C07-E4C3-4F43-B4C6-0AAA9C7B3303}"/>
              </a:ext>
            </a:extLst>
          </p:cNvPr>
          <p:cNvSpPr/>
          <p:nvPr/>
        </p:nvSpPr>
        <p:spPr>
          <a:xfrm>
            <a:off x="3820579" y="5481097"/>
            <a:ext cx="4969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4"/>
              </a:rPr>
              <a:t>https://www.youtube.com/watch?v=dFuCrxRobh0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3767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pPr algn="ctr"/>
            <a:r>
              <a:rPr lang="cs-CZ" b="1" dirty="0"/>
              <a:t>LITERATURA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44976380-08B4-4D24-A8F8-CEC4C49ED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4892" y="1846263"/>
            <a:ext cx="6147582" cy="432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59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0F7A604-398F-40CE-908B-2E94BFBC3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767" y="700088"/>
            <a:ext cx="5767114" cy="3272292"/>
          </a:xfrm>
        </p:spPr>
        <p:txBody>
          <a:bodyPr>
            <a:normAutofit/>
          </a:bodyPr>
          <a:lstStyle/>
          <a:p>
            <a:r>
              <a:rPr lang="cs-CZ" sz="2800" b="1" cap="all" dirty="0"/>
              <a:t>vznikl ve Španělsku</a:t>
            </a:r>
          </a:p>
          <a:p>
            <a:r>
              <a:rPr lang="cs-CZ" sz="2800" b="1" cap="all" dirty="0"/>
              <a:t>vychází z klíčových kompetencí </a:t>
            </a:r>
          </a:p>
          <a:p>
            <a:endParaRPr lang="cs-CZ" sz="2800" b="1" cap="all" dirty="0"/>
          </a:p>
          <a:p>
            <a:r>
              <a:rPr lang="cs-CZ" sz="2800" b="1" cap="all" dirty="0"/>
              <a:t>8 typů studentů  </a:t>
            </a:r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0189491A-BC20-44A4-9587-62FF3145A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r="3682" b="-2"/>
          <a:stretch/>
        </p:blipFill>
        <p:spPr>
          <a:xfrm>
            <a:off x="6975754" y="530736"/>
            <a:ext cx="5216246" cy="5327140"/>
          </a:xfrm>
          <a:prstGeom prst="rect">
            <a:avLst/>
          </a:prstGeom>
          <a:effectLst/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8D2B11A-DCD1-43BD-B4E8-63D2B6F12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-133494"/>
            <a:ext cx="12192000" cy="56421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9238087-31C8-4D99-8DB0-2112FB5D74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06"/>
          <a:stretch/>
        </p:blipFill>
        <p:spPr>
          <a:xfrm>
            <a:off x="490976" y="2843668"/>
            <a:ext cx="6126341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16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2EBFF03-9F11-4C8E-BDCA-EFD445D35B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28" t="20293" r="26900" b="20560"/>
          <a:stretch/>
        </p:blipFill>
        <p:spPr>
          <a:xfrm>
            <a:off x="1828427" y="0"/>
            <a:ext cx="8866480" cy="634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76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Koncept „</a:t>
            </a:r>
            <a:r>
              <a:rPr lang="cs-CZ" b="1" dirty="0" err="1"/>
              <a:t>The</a:t>
            </a:r>
            <a:r>
              <a:rPr lang="cs-CZ" b="1" dirty="0"/>
              <a:t> 4Cs“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5400" y="1825625"/>
            <a:ext cx="10058400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CONTENT</a:t>
            </a:r>
            <a:r>
              <a:rPr lang="cs-CZ" sz="28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/>
              <a:t> </a:t>
            </a:r>
            <a:r>
              <a:rPr lang="cs-CZ" sz="2800" b="1" dirty="0"/>
              <a:t>COMMUNICATION</a:t>
            </a:r>
            <a:r>
              <a:rPr lang="cs-CZ" sz="2800" dirty="0"/>
              <a:t>: L1, L2 (český i anglický jazyk)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COGNITION</a:t>
            </a:r>
            <a:r>
              <a:rPr lang="cs-CZ" sz="2800" dirty="0"/>
              <a:t>: </a:t>
            </a:r>
            <a:r>
              <a:rPr lang="cs-CZ" sz="2800" b="1" dirty="0"/>
              <a:t>LOTS</a:t>
            </a:r>
            <a:r>
              <a:rPr lang="cs-CZ" sz="2800" dirty="0"/>
              <a:t> and </a:t>
            </a:r>
            <a:r>
              <a:rPr lang="cs-CZ" sz="2800" b="1" dirty="0"/>
              <a:t>HOTS</a:t>
            </a:r>
            <a:r>
              <a:rPr lang="cs-CZ" sz="2800" dirty="0"/>
              <a:t> – řešení problémů, otázka PROČ…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CULTURE</a:t>
            </a:r>
          </a:p>
          <a:p>
            <a:pPr marL="0" indent="0">
              <a:buNone/>
            </a:pPr>
            <a:endParaRPr lang="cs-CZ" sz="2800" dirty="0"/>
          </a:p>
          <a:p>
            <a:pPr marL="0" indent="0" algn="ctr">
              <a:buNone/>
            </a:pPr>
            <a:r>
              <a:rPr lang="cs-CZ" sz="2300" dirty="0"/>
              <a:t>→→→ zapojit všechny </a:t>
            </a:r>
            <a:r>
              <a:rPr lang="cs-CZ" sz="2300" b="1" cap="all" dirty="0"/>
              <a:t>skills</a:t>
            </a:r>
            <a:r>
              <a:rPr lang="cs-CZ" sz="2300" dirty="0"/>
              <a:t> (</a:t>
            </a:r>
            <a:r>
              <a:rPr lang="cs-CZ" sz="2300" dirty="0" err="1"/>
              <a:t>reading</a:t>
            </a:r>
            <a:r>
              <a:rPr lang="cs-CZ" sz="2300" dirty="0"/>
              <a:t> and </a:t>
            </a:r>
            <a:r>
              <a:rPr lang="cs-CZ" sz="2300" dirty="0" err="1"/>
              <a:t>vocabulary</a:t>
            </a:r>
            <a:r>
              <a:rPr lang="cs-CZ" sz="2300" dirty="0"/>
              <a:t>, </a:t>
            </a:r>
            <a:r>
              <a:rPr lang="cs-CZ" sz="2300" dirty="0" err="1"/>
              <a:t>listening</a:t>
            </a:r>
            <a:r>
              <a:rPr lang="cs-CZ" sz="2300" dirty="0"/>
              <a:t>, </a:t>
            </a:r>
            <a:r>
              <a:rPr lang="cs-CZ" sz="2300" dirty="0" err="1"/>
              <a:t>writing</a:t>
            </a:r>
            <a:r>
              <a:rPr lang="cs-CZ" sz="2300" dirty="0"/>
              <a:t>, </a:t>
            </a:r>
            <a:r>
              <a:rPr lang="cs-CZ" sz="2300" dirty="0" err="1"/>
              <a:t>speaking</a:t>
            </a:r>
            <a:r>
              <a:rPr lang="cs-CZ" sz="2300" dirty="0"/>
              <a:t>)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85A1373-C446-4A1D-A6D2-AEBC60173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96"/>
          <a:stretch/>
        </p:blipFill>
        <p:spPr>
          <a:xfrm>
            <a:off x="0" y="6357518"/>
            <a:ext cx="12192000" cy="56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19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osoba, muž, hledání, mladý&#10;&#10;Popis byl vytvořen automaticky">
            <a:extLst>
              <a:ext uri="{FF2B5EF4-FFF2-40B4-BE49-F238E27FC236}">
                <a16:creationId xmlns:a16="http://schemas.microsoft.com/office/drawing/2014/main" id="{995C7416-D986-46D9-80E7-3A47CDB981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1256" y="2074653"/>
            <a:ext cx="5801755" cy="2794680"/>
          </a:xfrm>
        </p:spPr>
      </p:pic>
      <p:pic>
        <p:nvPicPr>
          <p:cNvPr id="8" name="Zástupný obsah 7" descr="Obsah obrázku počítač, stůl&#10;&#10;Popis byl vytvořen automaticky">
            <a:extLst>
              <a:ext uri="{FF2B5EF4-FFF2-40B4-BE49-F238E27FC236}">
                <a16:creationId xmlns:a16="http://schemas.microsoft.com/office/drawing/2014/main" id="{E3014C5B-BA78-4323-8F49-5FC4E49272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21631" y="1949570"/>
            <a:ext cx="5623248" cy="2919763"/>
          </a:xfrm>
        </p:spPr>
      </p:pic>
    </p:spTree>
    <p:extLst>
      <p:ext uri="{BB962C8B-B14F-4D97-AF65-F5344CB8AC3E}">
        <p14:creationId xmlns:p14="http://schemas.microsoft.com/office/powerpoint/2010/main" val="1813731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C43D79-8429-4DAE-8BA8-69450AAD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18011" cy="1325563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Srovnání CLIL</a:t>
            </a:r>
            <a:r>
              <a:rPr lang="cs-CZ" dirty="0"/>
              <a:t>                    </a:t>
            </a:r>
            <a:r>
              <a:rPr lang="cs-CZ" b="1" dirty="0"/>
              <a:t>Tradiční výuka dějepisu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F4B460-45CC-4E34-9DAD-4F4F691DC3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5890" y="1822450"/>
            <a:ext cx="5181600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„very student </a:t>
            </a:r>
            <a:r>
              <a:rPr lang="cs-CZ" sz="2800" b="1" dirty="0" err="1"/>
              <a:t>centred</a:t>
            </a:r>
            <a:r>
              <a:rPr lang="cs-CZ" sz="2800" b="1" dirty="0"/>
              <a:t>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metody převzaté z výuky jazyků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žáci aktivní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práce ve skupinách, dvojicích i samostatně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LOTS i</a:t>
            </a:r>
            <a:r>
              <a:rPr lang="cs-CZ" sz="2800" dirty="0"/>
              <a:t> </a:t>
            </a:r>
            <a:r>
              <a:rPr lang="cs-CZ" sz="2800" b="1" u="sng" dirty="0"/>
              <a:t>HOTS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volnost učitele v materiálech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800" b="1" dirty="0"/>
          </a:p>
          <a:p>
            <a:endParaRPr lang="cs-CZ" b="1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10090C5-6271-4412-B834-62B1899B5E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„</a:t>
            </a:r>
            <a:r>
              <a:rPr lang="cs-CZ" sz="2800" b="1" dirty="0" err="1"/>
              <a:t>teacher</a:t>
            </a:r>
            <a:r>
              <a:rPr lang="cs-CZ" sz="2800" b="1" dirty="0"/>
              <a:t> </a:t>
            </a:r>
            <a:r>
              <a:rPr lang="cs-CZ" sz="2800" b="1" dirty="0" err="1"/>
              <a:t>centred</a:t>
            </a:r>
            <a:r>
              <a:rPr lang="cs-CZ" sz="2800" b="1" dirty="0"/>
              <a:t>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hodinový výklad učitele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žáci pasivní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žáci jako posluchači, sami si zapisují poznámky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memorování (</a:t>
            </a:r>
            <a:r>
              <a:rPr lang="cs-CZ" sz="2800" b="1" dirty="0" err="1"/>
              <a:t>LOTs</a:t>
            </a:r>
            <a:r>
              <a:rPr lang="cs-CZ" sz="2800" b="1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učebnice, (nadiktované) zápisky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8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5054182-8243-4E45-9EB5-881D389C8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752" y="0"/>
            <a:ext cx="333475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F4B1CCC-9F0B-4662-AEC7-8F91AC8EE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717" y="684212"/>
            <a:ext cx="1846852" cy="9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33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C43D79-8429-4DAE-8BA8-69450AAD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18011" cy="1325563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Srovnání CLIL</a:t>
            </a:r>
            <a:r>
              <a:rPr lang="cs-CZ" dirty="0"/>
              <a:t>                    </a:t>
            </a:r>
            <a:r>
              <a:rPr lang="cs-CZ" b="1" dirty="0"/>
              <a:t>Tradiční výuka dějepisu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F4B460-45CC-4E34-9DAD-4F4F691DC3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5890" y="1822450"/>
            <a:ext cx="5181600" cy="4351338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jiné metody hodnocení, sebehodnocení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</a:t>
            </a:r>
            <a:r>
              <a:rPr lang="cs-CZ" sz="2800" b="1" dirty="0" err="1"/>
              <a:t>scaffolding</a:t>
            </a:r>
            <a:r>
              <a:rPr lang="cs-CZ" sz="2800" b="1" dirty="0"/>
              <a:t>!!!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nutné zjednodušení (pomalejší)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</a:t>
            </a:r>
            <a:r>
              <a:rPr lang="cs-CZ" sz="2800" b="1" dirty="0" err="1"/>
              <a:t>repeat</a:t>
            </a:r>
            <a:r>
              <a:rPr lang="cs-CZ" sz="2800" b="1" dirty="0"/>
              <a:t>/</a:t>
            </a:r>
            <a:r>
              <a:rPr lang="cs-CZ" sz="2800" b="1" dirty="0" err="1"/>
              <a:t>recycle</a:t>
            </a:r>
            <a:r>
              <a:rPr lang="cs-CZ" sz="2800" b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technologie, flexibilní třída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náročné na přípravu (promyšlená struktura, materiály nutné </a:t>
            </a:r>
            <a:r>
              <a:rPr lang="cs-CZ" sz="2800" b="1" u="sng" dirty="0"/>
              <a:t>nakopírovat</a:t>
            </a:r>
            <a:r>
              <a:rPr lang="cs-CZ" sz="2800" b="1" dirty="0"/>
              <a:t> pro žáky)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800" b="1" dirty="0"/>
          </a:p>
          <a:p>
            <a:pPr>
              <a:buFont typeface="Arial" panose="020B0604020202020204" pitchFamily="34" charset="0"/>
              <a:buChar char="•"/>
            </a:pPr>
            <a:endParaRPr lang="cs-CZ" sz="2800" b="1" dirty="0"/>
          </a:p>
          <a:p>
            <a:pPr>
              <a:buFont typeface="Arial" panose="020B0604020202020204" pitchFamily="34" charset="0"/>
              <a:buChar char="•"/>
            </a:pPr>
            <a:endParaRPr lang="cs-CZ" sz="2800" b="1" dirty="0"/>
          </a:p>
          <a:p>
            <a:pPr marL="0" indent="0">
              <a:buNone/>
            </a:pPr>
            <a:endParaRPr lang="cs-CZ" sz="2800" b="1" dirty="0"/>
          </a:p>
          <a:p>
            <a:pPr>
              <a:buFont typeface="Arial" panose="020B0604020202020204" pitchFamily="34" charset="0"/>
              <a:buChar char="•"/>
            </a:pPr>
            <a:endParaRPr lang="cs-CZ" sz="2800" b="1" dirty="0"/>
          </a:p>
          <a:p>
            <a:endParaRPr lang="cs-CZ" b="1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10090C5-6271-4412-B834-62B1899B5E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2450"/>
            <a:ext cx="5738290" cy="402336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testy ústní a zkoušení (= recitování zápisků)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obrazový materiál jen ilustrace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všechno probrat (všeobecný přehled)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probereme, jde se dál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třída a tabule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udělám si přípravu, učím to do konce života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800" b="1" dirty="0"/>
          </a:p>
          <a:p>
            <a:pPr>
              <a:buFont typeface="Arial" panose="020B0604020202020204" pitchFamily="34" charset="0"/>
              <a:buChar char="•"/>
            </a:pPr>
            <a:endParaRPr lang="cs-CZ" sz="2800" b="1" dirty="0"/>
          </a:p>
          <a:p>
            <a:pPr>
              <a:buFont typeface="Arial" panose="020B0604020202020204" pitchFamily="34" charset="0"/>
              <a:buChar char="•"/>
            </a:pPr>
            <a:endParaRPr lang="cs-CZ" sz="2800" b="1" dirty="0"/>
          </a:p>
          <a:p>
            <a:pPr marL="0" indent="0">
              <a:buNone/>
            </a:pPr>
            <a:endParaRPr lang="cs-CZ" sz="28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5054182-8243-4E45-9EB5-881D389C8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345" y="0"/>
            <a:ext cx="333475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C7483E1-A9D2-4DCF-92B4-78E4E58EC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855" y="684212"/>
            <a:ext cx="1846852" cy="9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36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MOŽNÉ PROBLÉMY ZAVÁDĚNÍ CLIL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737360"/>
            <a:ext cx="10256520" cy="443960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záměna s bilingvní výukou (nutné zjednodušení obsahu)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nedostatečná jazyková vybavenost učitele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„já tomu rozumím, oni musí taky“ (výchozí texty neodpovídají  jazykové úrovni obtížností slovní zásoby a gramatiky)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čas (45 minut!!! X 90 minut v zahraničí)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25% CLIL - provázanost  se zbytkem výuky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materiální vybavení (kopie, prostor)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b="1" dirty="0"/>
              <a:t> hodnocení / známkování (obsah – jazyk) </a:t>
            </a:r>
            <a:endParaRPr lang="cs-CZ" sz="23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85A1373-C446-4A1D-A6D2-AEBC60173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96"/>
          <a:stretch/>
        </p:blipFill>
        <p:spPr>
          <a:xfrm>
            <a:off x="0" y="6357518"/>
            <a:ext cx="12192000" cy="56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9868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Červeno-fialová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127</TotalTime>
  <Words>312</Words>
  <Application>Microsoft Office PowerPoint</Application>
  <PresentationFormat>Širokoúhlá obrazovka</PresentationFormat>
  <Paragraphs>58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Retrospektiva</vt:lpstr>
      <vt:lpstr>Bournemouth  4.11. – 15.11.2019 </vt:lpstr>
      <vt:lpstr>LITERATURA</vt:lpstr>
      <vt:lpstr>Prezentace aplikace PowerPoint</vt:lpstr>
      <vt:lpstr>Prezentace aplikace PowerPoint</vt:lpstr>
      <vt:lpstr>Koncept „The 4Cs“</vt:lpstr>
      <vt:lpstr>Prezentace aplikace PowerPoint</vt:lpstr>
      <vt:lpstr>Srovnání CLIL                    Tradiční výuka dějepisu</vt:lpstr>
      <vt:lpstr>Srovnání CLIL                    Tradiční výuka dějepisu</vt:lpstr>
      <vt:lpstr>MOŽNÉ PROBLÉMY ZAVÁDĚNÍ CLIL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Bournemouth  4.11. – 15.11.2019</dc:title>
  <dc:creator>Ludmila Fridrichová, Mgr.</dc:creator>
  <cp:lastModifiedBy>Ludmila Fridrichová, Mgr.</cp:lastModifiedBy>
  <cp:revision>20</cp:revision>
  <dcterms:created xsi:type="dcterms:W3CDTF">2019-11-06T17:22:43Z</dcterms:created>
  <dcterms:modified xsi:type="dcterms:W3CDTF">2019-11-09T13:09:15Z</dcterms:modified>
</cp:coreProperties>
</file>