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3A00C-9750-45F3-B7CA-D48F82848FC3}" v="18" dt="2019-12-02T19:23:49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058FB-4DBE-4BAF-BDDA-4FA9A6A5C51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F0882A-EA88-4236-A1AD-585EBA0608A6}">
      <dgm:prSet/>
      <dgm:spPr/>
      <dgm:t>
        <a:bodyPr/>
        <a:lstStyle/>
        <a:p>
          <a:pPr>
            <a:defRPr b="1"/>
          </a:pPr>
          <a:r>
            <a:rPr lang="cs-CZ"/>
            <a:t>6 vyučovacích hodiny denně -  5dní v týdnu - 2 týdny</a:t>
          </a:r>
          <a:endParaRPr lang="en-US"/>
        </a:p>
      </dgm:t>
    </dgm:pt>
    <dgm:pt modelId="{BECA0900-976F-4CB0-AA3C-86710AA73505}" type="parTrans" cxnId="{534DA3D3-FCCB-41D2-A251-E4A7F21FF527}">
      <dgm:prSet/>
      <dgm:spPr/>
      <dgm:t>
        <a:bodyPr/>
        <a:lstStyle/>
        <a:p>
          <a:endParaRPr lang="en-US"/>
        </a:p>
      </dgm:t>
    </dgm:pt>
    <dgm:pt modelId="{A54A2533-DEDE-4222-9947-D99FE5BBB50C}" type="sibTrans" cxnId="{534DA3D3-FCCB-41D2-A251-E4A7F21FF527}">
      <dgm:prSet/>
      <dgm:spPr/>
      <dgm:t>
        <a:bodyPr/>
        <a:lstStyle/>
        <a:p>
          <a:endParaRPr lang="en-US"/>
        </a:p>
      </dgm:t>
    </dgm:pt>
    <dgm:pt modelId="{3C271FD5-A7D8-4D0C-895C-3A5079901084}">
      <dgm:prSet/>
      <dgm:spPr/>
      <dgm:t>
        <a:bodyPr/>
        <a:lstStyle/>
        <a:p>
          <a:pPr>
            <a:defRPr b="1"/>
          </a:pPr>
          <a:r>
            <a:rPr lang="cs-CZ"/>
            <a:t>Čas výuky:</a:t>
          </a:r>
          <a:endParaRPr lang="en-US"/>
        </a:p>
      </dgm:t>
    </dgm:pt>
    <dgm:pt modelId="{526731BC-2FC5-4A37-90EA-56368764FBFC}" type="parTrans" cxnId="{E0072420-E654-42D6-A441-4C2654223EB4}">
      <dgm:prSet/>
      <dgm:spPr/>
      <dgm:t>
        <a:bodyPr/>
        <a:lstStyle/>
        <a:p>
          <a:endParaRPr lang="en-US"/>
        </a:p>
      </dgm:t>
    </dgm:pt>
    <dgm:pt modelId="{E61C36D4-415F-4AA0-8AE0-2A19CE3D30E8}" type="sibTrans" cxnId="{E0072420-E654-42D6-A441-4C2654223EB4}">
      <dgm:prSet/>
      <dgm:spPr/>
      <dgm:t>
        <a:bodyPr/>
        <a:lstStyle/>
        <a:p>
          <a:endParaRPr lang="en-US"/>
        </a:p>
      </dgm:t>
    </dgm:pt>
    <dgm:pt modelId="{B2D8043B-755F-4A1D-8421-D84D8695A0D1}">
      <dgm:prSet/>
      <dgm:spPr/>
      <dgm:t>
        <a:bodyPr/>
        <a:lstStyle/>
        <a:p>
          <a:r>
            <a:rPr lang="cs-CZ"/>
            <a:t>9:00 – 10:30</a:t>
          </a:r>
          <a:endParaRPr lang="en-US"/>
        </a:p>
      </dgm:t>
    </dgm:pt>
    <dgm:pt modelId="{A92956D0-CAA5-428A-BB0D-4EECF726B9AD}" type="parTrans" cxnId="{54B3863F-1C8C-4303-871C-850FBCBF2EB2}">
      <dgm:prSet/>
      <dgm:spPr/>
      <dgm:t>
        <a:bodyPr/>
        <a:lstStyle/>
        <a:p>
          <a:endParaRPr lang="en-US"/>
        </a:p>
      </dgm:t>
    </dgm:pt>
    <dgm:pt modelId="{5F75FA6A-8781-4C98-B66F-04C79C4A7D41}" type="sibTrans" cxnId="{54B3863F-1C8C-4303-871C-850FBCBF2EB2}">
      <dgm:prSet/>
      <dgm:spPr/>
      <dgm:t>
        <a:bodyPr/>
        <a:lstStyle/>
        <a:p>
          <a:endParaRPr lang="en-US"/>
        </a:p>
      </dgm:t>
    </dgm:pt>
    <dgm:pt modelId="{CBD97802-BB4E-4C3A-A2FD-9A9B0A2D3029}">
      <dgm:prSet/>
      <dgm:spPr/>
      <dgm:t>
        <a:bodyPr/>
        <a:lstStyle/>
        <a:p>
          <a:r>
            <a:rPr lang="cs-CZ"/>
            <a:t>11:00 – 12:30</a:t>
          </a:r>
          <a:endParaRPr lang="en-US"/>
        </a:p>
      </dgm:t>
    </dgm:pt>
    <dgm:pt modelId="{B88C23EF-C0C4-4717-B98D-B0352E4FB945}" type="parTrans" cxnId="{CC36F587-DD35-42DC-939A-9A97DF64280C}">
      <dgm:prSet/>
      <dgm:spPr/>
      <dgm:t>
        <a:bodyPr/>
        <a:lstStyle/>
        <a:p>
          <a:endParaRPr lang="en-US"/>
        </a:p>
      </dgm:t>
    </dgm:pt>
    <dgm:pt modelId="{BABF5835-DECA-4017-B748-1D60A3C8A1AC}" type="sibTrans" cxnId="{CC36F587-DD35-42DC-939A-9A97DF64280C}">
      <dgm:prSet/>
      <dgm:spPr/>
      <dgm:t>
        <a:bodyPr/>
        <a:lstStyle/>
        <a:p>
          <a:endParaRPr lang="en-US"/>
        </a:p>
      </dgm:t>
    </dgm:pt>
    <dgm:pt modelId="{6F8D8A68-8639-438F-82F2-57C1DC32C1FF}">
      <dgm:prSet/>
      <dgm:spPr/>
      <dgm:t>
        <a:bodyPr/>
        <a:lstStyle/>
        <a:p>
          <a:r>
            <a:rPr lang="cs-CZ"/>
            <a:t>13:30 – 15:00</a:t>
          </a:r>
          <a:endParaRPr lang="en-US"/>
        </a:p>
      </dgm:t>
    </dgm:pt>
    <dgm:pt modelId="{1C1C215D-FC8D-425F-AADB-D262254F3D31}" type="parTrans" cxnId="{44BC8BF4-81EE-42A2-BCB1-34441CFE211D}">
      <dgm:prSet/>
      <dgm:spPr/>
      <dgm:t>
        <a:bodyPr/>
        <a:lstStyle/>
        <a:p>
          <a:endParaRPr lang="en-US"/>
        </a:p>
      </dgm:t>
    </dgm:pt>
    <dgm:pt modelId="{084E9CB4-FE56-4116-86FB-C44E61BF409D}" type="sibTrans" cxnId="{44BC8BF4-81EE-42A2-BCB1-34441CFE211D}">
      <dgm:prSet/>
      <dgm:spPr/>
      <dgm:t>
        <a:bodyPr/>
        <a:lstStyle/>
        <a:p>
          <a:endParaRPr lang="en-US"/>
        </a:p>
      </dgm:t>
    </dgm:pt>
    <dgm:pt modelId="{A0688603-17CA-4706-9937-35EB6E7606AB}" type="pres">
      <dgm:prSet presAssocID="{831058FB-4DBE-4BAF-BDDA-4FA9A6A5C51C}" presName="root" presStyleCnt="0">
        <dgm:presLayoutVars>
          <dgm:dir/>
          <dgm:resizeHandles val="exact"/>
        </dgm:presLayoutVars>
      </dgm:prSet>
      <dgm:spPr/>
    </dgm:pt>
    <dgm:pt modelId="{62FF1C52-8A74-4881-8501-8E3C171D0CF0}" type="pres">
      <dgm:prSet presAssocID="{83F0882A-EA88-4236-A1AD-585EBA0608A6}" presName="compNode" presStyleCnt="0"/>
      <dgm:spPr/>
    </dgm:pt>
    <dgm:pt modelId="{B9261611-1415-4297-8D4C-29C4B848F1BD}" type="pres">
      <dgm:prSet presAssocID="{83F0882A-EA88-4236-A1AD-585EBA0608A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C80CE2C3-F909-4D9B-A01F-DB6B02017B6B}" type="pres">
      <dgm:prSet presAssocID="{83F0882A-EA88-4236-A1AD-585EBA0608A6}" presName="iconSpace" presStyleCnt="0"/>
      <dgm:spPr/>
    </dgm:pt>
    <dgm:pt modelId="{AE5DE301-7B02-47B4-A7E3-E54255524309}" type="pres">
      <dgm:prSet presAssocID="{83F0882A-EA88-4236-A1AD-585EBA0608A6}" presName="parTx" presStyleLbl="revTx" presStyleIdx="0" presStyleCnt="4">
        <dgm:presLayoutVars>
          <dgm:chMax val="0"/>
          <dgm:chPref val="0"/>
        </dgm:presLayoutVars>
      </dgm:prSet>
      <dgm:spPr/>
    </dgm:pt>
    <dgm:pt modelId="{A0332EAC-AAE5-4246-AC17-92CC05ECAEB3}" type="pres">
      <dgm:prSet presAssocID="{83F0882A-EA88-4236-A1AD-585EBA0608A6}" presName="txSpace" presStyleCnt="0"/>
      <dgm:spPr/>
    </dgm:pt>
    <dgm:pt modelId="{7664BCE8-12DB-4785-9AF6-C921B987F0B5}" type="pres">
      <dgm:prSet presAssocID="{83F0882A-EA88-4236-A1AD-585EBA0608A6}" presName="desTx" presStyleLbl="revTx" presStyleIdx="1" presStyleCnt="4">
        <dgm:presLayoutVars/>
      </dgm:prSet>
      <dgm:spPr/>
    </dgm:pt>
    <dgm:pt modelId="{CFFAF529-3BD9-4B07-B293-53F632A5361E}" type="pres">
      <dgm:prSet presAssocID="{A54A2533-DEDE-4222-9947-D99FE5BBB50C}" presName="sibTrans" presStyleCnt="0"/>
      <dgm:spPr/>
    </dgm:pt>
    <dgm:pt modelId="{BBB9100F-882F-4509-98E6-E56B2869B4CB}" type="pres">
      <dgm:prSet presAssocID="{3C271FD5-A7D8-4D0C-895C-3A5079901084}" presName="compNode" presStyleCnt="0"/>
      <dgm:spPr/>
    </dgm:pt>
    <dgm:pt modelId="{4A4DBE95-E6B2-493B-9655-E9727454FC09}" type="pres">
      <dgm:prSet presAssocID="{3C271FD5-A7D8-4D0C-895C-3A507990108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BFACDCE-3163-4963-8392-9779A47E0876}" type="pres">
      <dgm:prSet presAssocID="{3C271FD5-A7D8-4D0C-895C-3A5079901084}" presName="iconSpace" presStyleCnt="0"/>
      <dgm:spPr/>
    </dgm:pt>
    <dgm:pt modelId="{7E40F3F5-117D-43FC-B01D-E85A8B1A85FA}" type="pres">
      <dgm:prSet presAssocID="{3C271FD5-A7D8-4D0C-895C-3A5079901084}" presName="parTx" presStyleLbl="revTx" presStyleIdx="2" presStyleCnt="4">
        <dgm:presLayoutVars>
          <dgm:chMax val="0"/>
          <dgm:chPref val="0"/>
        </dgm:presLayoutVars>
      </dgm:prSet>
      <dgm:spPr/>
    </dgm:pt>
    <dgm:pt modelId="{8A11A6E6-18D2-45B4-82BF-FB35C82ACF9A}" type="pres">
      <dgm:prSet presAssocID="{3C271FD5-A7D8-4D0C-895C-3A5079901084}" presName="txSpace" presStyleCnt="0"/>
      <dgm:spPr/>
    </dgm:pt>
    <dgm:pt modelId="{A5C86588-40A1-4869-BF41-D628F4D4014D}" type="pres">
      <dgm:prSet presAssocID="{3C271FD5-A7D8-4D0C-895C-3A5079901084}" presName="desTx" presStyleLbl="revTx" presStyleIdx="3" presStyleCnt="4">
        <dgm:presLayoutVars/>
      </dgm:prSet>
      <dgm:spPr/>
    </dgm:pt>
  </dgm:ptLst>
  <dgm:cxnLst>
    <dgm:cxn modelId="{E0072420-E654-42D6-A441-4C2654223EB4}" srcId="{831058FB-4DBE-4BAF-BDDA-4FA9A6A5C51C}" destId="{3C271FD5-A7D8-4D0C-895C-3A5079901084}" srcOrd="1" destOrd="0" parTransId="{526731BC-2FC5-4A37-90EA-56368764FBFC}" sibTransId="{E61C36D4-415F-4AA0-8AE0-2A19CE3D30E8}"/>
    <dgm:cxn modelId="{54B3863F-1C8C-4303-871C-850FBCBF2EB2}" srcId="{3C271FD5-A7D8-4D0C-895C-3A5079901084}" destId="{B2D8043B-755F-4A1D-8421-D84D8695A0D1}" srcOrd="0" destOrd="0" parTransId="{A92956D0-CAA5-428A-BB0D-4EECF726B9AD}" sibTransId="{5F75FA6A-8781-4C98-B66F-04C79C4A7D41}"/>
    <dgm:cxn modelId="{A533DB5F-5925-4067-8FDF-13C2953626D1}" type="presOf" srcId="{831058FB-4DBE-4BAF-BDDA-4FA9A6A5C51C}" destId="{A0688603-17CA-4706-9937-35EB6E7606AB}" srcOrd="0" destOrd="0" presId="urn:microsoft.com/office/officeart/2018/5/layout/CenteredIconLabelDescriptionList"/>
    <dgm:cxn modelId="{502D1676-6C6A-4E19-8166-BF1847959A40}" type="presOf" srcId="{83F0882A-EA88-4236-A1AD-585EBA0608A6}" destId="{AE5DE301-7B02-47B4-A7E3-E54255524309}" srcOrd="0" destOrd="0" presId="urn:microsoft.com/office/officeart/2018/5/layout/CenteredIconLabelDescriptionList"/>
    <dgm:cxn modelId="{F96CBE84-02E1-4C08-BF5F-4DD06604F32E}" type="presOf" srcId="{3C271FD5-A7D8-4D0C-895C-3A5079901084}" destId="{7E40F3F5-117D-43FC-B01D-E85A8B1A85FA}" srcOrd="0" destOrd="0" presId="urn:microsoft.com/office/officeart/2018/5/layout/CenteredIconLabelDescriptionList"/>
    <dgm:cxn modelId="{CC36F587-DD35-42DC-939A-9A97DF64280C}" srcId="{3C271FD5-A7D8-4D0C-895C-3A5079901084}" destId="{CBD97802-BB4E-4C3A-A2FD-9A9B0A2D3029}" srcOrd="1" destOrd="0" parTransId="{B88C23EF-C0C4-4717-B98D-B0352E4FB945}" sibTransId="{BABF5835-DECA-4017-B748-1D60A3C8A1AC}"/>
    <dgm:cxn modelId="{6591AFAB-7247-41C8-8FA1-C52A182FEC50}" type="presOf" srcId="{B2D8043B-755F-4A1D-8421-D84D8695A0D1}" destId="{A5C86588-40A1-4869-BF41-D628F4D4014D}" srcOrd="0" destOrd="0" presId="urn:microsoft.com/office/officeart/2018/5/layout/CenteredIconLabelDescriptionList"/>
    <dgm:cxn modelId="{534DA3D3-FCCB-41D2-A251-E4A7F21FF527}" srcId="{831058FB-4DBE-4BAF-BDDA-4FA9A6A5C51C}" destId="{83F0882A-EA88-4236-A1AD-585EBA0608A6}" srcOrd="0" destOrd="0" parTransId="{BECA0900-976F-4CB0-AA3C-86710AA73505}" sibTransId="{A54A2533-DEDE-4222-9947-D99FE5BBB50C}"/>
    <dgm:cxn modelId="{84E9B1E6-D5FD-4EEC-B8A2-D3329469144C}" type="presOf" srcId="{6F8D8A68-8639-438F-82F2-57C1DC32C1FF}" destId="{A5C86588-40A1-4869-BF41-D628F4D4014D}" srcOrd="0" destOrd="2" presId="urn:microsoft.com/office/officeart/2018/5/layout/CenteredIconLabelDescriptionList"/>
    <dgm:cxn modelId="{B17C4DF3-C51D-4861-8089-406778CB847D}" type="presOf" srcId="{CBD97802-BB4E-4C3A-A2FD-9A9B0A2D3029}" destId="{A5C86588-40A1-4869-BF41-D628F4D4014D}" srcOrd="0" destOrd="1" presId="urn:microsoft.com/office/officeart/2018/5/layout/CenteredIconLabelDescriptionList"/>
    <dgm:cxn modelId="{44BC8BF4-81EE-42A2-BCB1-34441CFE211D}" srcId="{3C271FD5-A7D8-4D0C-895C-3A5079901084}" destId="{6F8D8A68-8639-438F-82F2-57C1DC32C1FF}" srcOrd="2" destOrd="0" parTransId="{1C1C215D-FC8D-425F-AADB-D262254F3D31}" sibTransId="{084E9CB4-FE56-4116-86FB-C44E61BF409D}"/>
    <dgm:cxn modelId="{64AC5AEE-90E5-4829-9EAB-F165230C1D18}" type="presParOf" srcId="{A0688603-17CA-4706-9937-35EB6E7606AB}" destId="{62FF1C52-8A74-4881-8501-8E3C171D0CF0}" srcOrd="0" destOrd="0" presId="urn:microsoft.com/office/officeart/2018/5/layout/CenteredIconLabelDescriptionList"/>
    <dgm:cxn modelId="{5132E223-58DC-4FF6-B9C9-510850E7A554}" type="presParOf" srcId="{62FF1C52-8A74-4881-8501-8E3C171D0CF0}" destId="{B9261611-1415-4297-8D4C-29C4B848F1BD}" srcOrd="0" destOrd="0" presId="urn:microsoft.com/office/officeart/2018/5/layout/CenteredIconLabelDescriptionList"/>
    <dgm:cxn modelId="{DB6FB8E2-0619-4A1E-A6F1-7FE71A4CABE6}" type="presParOf" srcId="{62FF1C52-8A74-4881-8501-8E3C171D0CF0}" destId="{C80CE2C3-F909-4D9B-A01F-DB6B02017B6B}" srcOrd="1" destOrd="0" presId="urn:microsoft.com/office/officeart/2018/5/layout/CenteredIconLabelDescriptionList"/>
    <dgm:cxn modelId="{3558C0A0-4DD5-4E92-A6E4-22F29F30ED3C}" type="presParOf" srcId="{62FF1C52-8A74-4881-8501-8E3C171D0CF0}" destId="{AE5DE301-7B02-47B4-A7E3-E54255524309}" srcOrd="2" destOrd="0" presId="urn:microsoft.com/office/officeart/2018/5/layout/CenteredIconLabelDescriptionList"/>
    <dgm:cxn modelId="{EF16AEB6-F2A9-4C9A-B404-2400ADF2E6AF}" type="presParOf" srcId="{62FF1C52-8A74-4881-8501-8E3C171D0CF0}" destId="{A0332EAC-AAE5-4246-AC17-92CC05ECAEB3}" srcOrd="3" destOrd="0" presId="urn:microsoft.com/office/officeart/2018/5/layout/CenteredIconLabelDescriptionList"/>
    <dgm:cxn modelId="{CB012A33-D2FA-4F81-A3C4-F0B58ABB30AA}" type="presParOf" srcId="{62FF1C52-8A74-4881-8501-8E3C171D0CF0}" destId="{7664BCE8-12DB-4785-9AF6-C921B987F0B5}" srcOrd="4" destOrd="0" presId="urn:microsoft.com/office/officeart/2018/5/layout/CenteredIconLabelDescriptionList"/>
    <dgm:cxn modelId="{A656F40F-C215-4677-81C8-213A996179B8}" type="presParOf" srcId="{A0688603-17CA-4706-9937-35EB6E7606AB}" destId="{CFFAF529-3BD9-4B07-B293-53F632A5361E}" srcOrd="1" destOrd="0" presId="urn:microsoft.com/office/officeart/2018/5/layout/CenteredIconLabelDescriptionList"/>
    <dgm:cxn modelId="{F280A333-F191-4F12-8A19-559259C534A3}" type="presParOf" srcId="{A0688603-17CA-4706-9937-35EB6E7606AB}" destId="{BBB9100F-882F-4509-98E6-E56B2869B4CB}" srcOrd="2" destOrd="0" presId="urn:microsoft.com/office/officeart/2018/5/layout/CenteredIconLabelDescriptionList"/>
    <dgm:cxn modelId="{951F1C91-BACA-4660-93BD-B6C24221FB81}" type="presParOf" srcId="{BBB9100F-882F-4509-98E6-E56B2869B4CB}" destId="{4A4DBE95-E6B2-493B-9655-E9727454FC09}" srcOrd="0" destOrd="0" presId="urn:microsoft.com/office/officeart/2018/5/layout/CenteredIconLabelDescriptionList"/>
    <dgm:cxn modelId="{9A262BD8-93F3-4DE3-9BA5-165C6BB19764}" type="presParOf" srcId="{BBB9100F-882F-4509-98E6-E56B2869B4CB}" destId="{FBFACDCE-3163-4963-8392-9779A47E0876}" srcOrd="1" destOrd="0" presId="urn:microsoft.com/office/officeart/2018/5/layout/CenteredIconLabelDescriptionList"/>
    <dgm:cxn modelId="{49CFEE00-77CF-4927-9060-82266034750F}" type="presParOf" srcId="{BBB9100F-882F-4509-98E6-E56B2869B4CB}" destId="{7E40F3F5-117D-43FC-B01D-E85A8B1A85FA}" srcOrd="2" destOrd="0" presId="urn:microsoft.com/office/officeart/2018/5/layout/CenteredIconLabelDescriptionList"/>
    <dgm:cxn modelId="{4E3C227F-E9C8-489B-8831-0DD86F625485}" type="presParOf" srcId="{BBB9100F-882F-4509-98E6-E56B2869B4CB}" destId="{8A11A6E6-18D2-45B4-82BF-FB35C82ACF9A}" srcOrd="3" destOrd="0" presId="urn:microsoft.com/office/officeart/2018/5/layout/CenteredIconLabelDescriptionList"/>
    <dgm:cxn modelId="{1E85E7A4-1BC8-4854-9D27-05E2A1DE1834}" type="presParOf" srcId="{BBB9100F-882F-4509-98E6-E56B2869B4CB}" destId="{A5C86588-40A1-4869-BF41-D628F4D4014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61611-1415-4297-8D4C-29C4B848F1BD}">
      <dsp:nvSpPr>
        <dsp:cNvPr id="0" name=""/>
        <dsp:cNvSpPr/>
      </dsp:nvSpPr>
      <dsp:spPr>
        <a:xfrm>
          <a:off x="1735199" y="19058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DE301-7B02-47B4-A7E3-E54255524309}">
      <dsp:nvSpPr>
        <dsp:cNvPr id="0" name=""/>
        <dsp:cNvSpPr/>
      </dsp:nvSpPr>
      <dsp:spPr>
        <a:xfrm>
          <a:off x="331199" y="184176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6 vyučovacích hodiny denně -  5dní v týdnu - 2 týdny</a:t>
          </a:r>
          <a:endParaRPr lang="en-US" sz="2400" kern="1200"/>
        </a:p>
      </dsp:txBody>
      <dsp:txXfrm>
        <a:off x="331199" y="1841765"/>
        <a:ext cx="4320000" cy="648000"/>
      </dsp:txXfrm>
    </dsp:sp>
    <dsp:sp modelId="{7664BCE8-12DB-4785-9AF6-C921B987F0B5}">
      <dsp:nvSpPr>
        <dsp:cNvPr id="0" name=""/>
        <dsp:cNvSpPr/>
      </dsp:nvSpPr>
      <dsp:spPr>
        <a:xfrm>
          <a:off x="331199" y="2554499"/>
          <a:ext cx="4320000" cy="87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DBE95-E6B2-493B-9655-E9727454FC09}">
      <dsp:nvSpPr>
        <dsp:cNvPr id="0" name=""/>
        <dsp:cNvSpPr/>
      </dsp:nvSpPr>
      <dsp:spPr>
        <a:xfrm>
          <a:off x="6811200" y="19058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0F3F5-117D-43FC-B01D-E85A8B1A85FA}">
      <dsp:nvSpPr>
        <dsp:cNvPr id="0" name=""/>
        <dsp:cNvSpPr/>
      </dsp:nvSpPr>
      <dsp:spPr>
        <a:xfrm>
          <a:off x="5407199" y="184176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Čas výuky:</a:t>
          </a:r>
          <a:endParaRPr lang="en-US" sz="2400" kern="1200"/>
        </a:p>
      </dsp:txBody>
      <dsp:txXfrm>
        <a:off x="5407199" y="1841765"/>
        <a:ext cx="4320000" cy="648000"/>
      </dsp:txXfrm>
    </dsp:sp>
    <dsp:sp modelId="{A5C86588-40A1-4869-BF41-D628F4D4014D}">
      <dsp:nvSpPr>
        <dsp:cNvPr id="0" name=""/>
        <dsp:cNvSpPr/>
      </dsp:nvSpPr>
      <dsp:spPr>
        <a:xfrm>
          <a:off x="5407199" y="2554499"/>
          <a:ext cx="4320000" cy="87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9:00 – 10:30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11:00 – 12:30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13:30 – 15:00</a:t>
          </a:r>
          <a:endParaRPr lang="en-US" sz="1700" kern="1200"/>
        </a:p>
      </dsp:txBody>
      <dsp:txXfrm>
        <a:off x="5407199" y="2554499"/>
        <a:ext cx="4320000" cy="872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08-A459-405E-AC84-54D929A72A2A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BC09E19-FF58-4C4C-A6FE-D40B9AC8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51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08-A459-405E-AC84-54D929A72A2A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9E19-FF58-4C4C-A6FE-D40B9AC8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32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08-A459-405E-AC84-54D929A72A2A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9E19-FF58-4C4C-A6FE-D40B9AC8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36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08-A459-405E-AC84-54D929A72A2A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9E19-FF58-4C4C-A6FE-D40B9AC8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33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55F8608-A459-405E-AC84-54D929A72A2A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BC09E19-FF58-4C4C-A6FE-D40B9AC8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5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08-A459-405E-AC84-54D929A72A2A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9E19-FF58-4C4C-A6FE-D40B9AC8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61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08-A459-405E-AC84-54D929A72A2A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9E19-FF58-4C4C-A6FE-D40B9AC8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03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08-A459-405E-AC84-54D929A72A2A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9E19-FF58-4C4C-A6FE-D40B9AC8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47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08-A459-405E-AC84-54D929A72A2A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9E19-FF58-4C4C-A6FE-D40B9AC8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21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08-A459-405E-AC84-54D929A72A2A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9E19-FF58-4C4C-A6FE-D40B9AC8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25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08-A459-405E-AC84-54D929A72A2A}" type="datetimeFigureOut">
              <a:rPr lang="cs-CZ" smtClean="0"/>
              <a:t>17.05.2020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9E19-FF58-4C4C-A6FE-D40B9AC8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27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55F8608-A459-405E-AC84-54D929A72A2A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BC09E19-FF58-4C4C-A6FE-D40B9AC8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10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70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Výsledek obrázku pro great britain">
            <a:extLst>
              <a:ext uri="{FF2B5EF4-FFF2-40B4-BE49-F238E27FC236}">
                <a16:creationId xmlns:a16="http://schemas.microsoft.com/office/drawing/2014/main" id="{3AE1B542-944F-4335-AA6E-F455A0C11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14773" r="2158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72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614860-C108-4C44-9B64-90B4E6331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355692"/>
            <a:ext cx="9085940" cy="1472224"/>
          </a:xfrm>
        </p:spPr>
        <p:txBody>
          <a:bodyPr anchor="b">
            <a:normAutofit/>
          </a:bodyPr>
          <a:lstStyle/>
          <a:p>
            <a:r>
              <a:rPr lang="cs-CZ" sz="7400"/>
              <a:t>Clil kurz - Brighton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136015-97A9-4FE8-B4A8-09C9774BD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908302"/>
            <a:ext cx="9052560" cy="364482"/>
          </a:xfrm>
        </p:spPr>
        <p:txBody>
          <a:bodyPr>
            <a:normAutofit/>
          </a:bodyPr>
          <a:lstStyle/>
          <a:p>
            <a:r>
              <a:rPr lang="cs-CZ" sz="1900"/>
              <a:t>29.9. – 12.10.2019</a:t>
            </a:r>
          </a:p>
          <a:p>
            <a:endParaRPr lang="cs-CZ" sz="1900"/>
          </a:p>
        </p:txBody>
      </p:sp>
      <p:grpSp>
        <p:nvGrpSpPr>
          <p:cNvPr id="1036" name="Group 74">
            <a:extLst>
              <a:ext uri="{FF2B5EF4-FFF2-40B4-BE49-F238E27FC236}">
                <a16:creationId xmlns:a16="http://schemas.microsoft.com/office/drawing/2014/main" id="{FA08BC01-A289-44B6-9133-2814052F9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9CD65F9-B9FF-4981-AB43-F2574858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82EC907-6C80-4890-9ECB-3019DBC4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699D70C8-621C-4933-B881-2790DEB32DA5}"/>
              </a:ext>
            </a:extLst>
          </p:cNvPr>
          <p:cNvSpPr/>
          <p:nvPr/>
        </p:nvSpPr>
        <p:spPr>
          <a:xfrm>
            <a:off x="6788655" y="5756381"/>
            <a:ext cx="3313728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CLIL </a:t>
            </a:r>
          </a:p>
          <a:p>
            <a:pPr algn="r">
              <a:lnSpc>
                <a:spcPct val="150000"/>
              </a:lnSpc>
            </a:pP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(2018-1-CZ01-KA101-047129)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9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09308-21DF-46D1-8FA4-32A48FEF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Clil Kurz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D273E2-1848-42BB-BA6C-E518AB8D9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8194" name="Picture 2" descr="Výsledek obrázku pro scaffolding clil">
            <a:extLst>
              <a:ext uri="{FF2B5EF4-FFF2-40B4-BE49-F238E27FC236}">
                <a16:creationId xmlns:a16="http://schemas.microsoft.com/office/drawing/2014/main" id="{FF41255F-FE21-41F4-8A8D-9FCCCA192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32" y="1520969"/>
            <a:ext cx="6144146" cy="474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10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soba, budova, muž&#10;&#10;Popis byl vytvořen automaticky">
            <a:extLst>
              <a:ext uri="{FF2B5EF4-FFF2-40B4-BE49-F238E27FC236}">
                <a16:creationId xmlns:a16="http://schemas.microsoft.com/office/drawing/2014/main" id="{52262B77-93B1-441A-9A08-FAF1FFA54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3"/>
          <a:stretch/>
        </p:blipFill>
        <p:spPr>
          <a:xfrm>
            <a:off x="3344" y="3509433"/>
            <a:ext cx="4475150" cy="33485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278CFD-8108-474E-8F36-BE6DFC2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800" dirty="0"/>
              <a:t>Clil kurz - aktivita</a:t>
            </a:r>
          </a:p>
        </p:txBody>
      </p:sp>
      <p:pic>
        <p:nvPicPr>
          <p:cNvPr id="5" name="Zástupný obsah 4" descr="Obsah obrázku osoba, exteriér, skupina, muž&#10;&#10;Popis byl vytvořen automaticky">
            <a:extLst>
              <a:ext uri="{FF2B5EF4-FFF2-40B4-BE49-F238E27FC236}">
                <a16:creationId xmlns:a16="http://schemas.microsoft.com/office/drawing/2014/main" id="{B2E65CDE-E5E7-45FF-82B4-C8E1D53D1E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r="-2" b="-2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46F5436-A4BE-4D1D-A6E5-27180BEEA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cs-CZ" sz="2800" dirty="0"/>
              <a:t>Výuka v terénu</a:t>
            </a:r>
          </a:p>
          <a:p>
            <a:pPr marL="0" indent="0">
              <a:buNone/>
            </a:pPr>
            <a:endParaRPr lang="cs-CZ" sz="2800" dirty="0"/>
          </a:p>
          <a:p>
            <a:pPr lvl="1"/>
            <a:r>
              <a:rPr lang="cs-CZ" sz="2800" dirty="0"/>
              <a:t>Interaktivní, tematicky zaměřená hodina na pobřeží Brightonu</a:t>
            </a:r>
          </a:p>
          <a:p>
            <a:endParaRPr lang="en-US" sz="1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B8F45A-60F7-46DA-9FC9-C3ACD3A7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Clil Kurz</a:t>
            </a:r>
          </a:p>
        </p:txBody>
      </p:sp>
      <p:pic>
        <p:nvPicPr>
          <p:cNvPr id="9" name="Obrázek 8" descr="Obsah obrázku interiér, osoba, stůl, stojící&#10;&#10;Popis byl vytvořen automaticky">
            <a:extLst>
              <a:ext uri="{FF2B5EF4-FFF2-40B4-BE49-F238E27FC236}">
                <a16:creationId xmlns:a16="http://schemas.microsoft.com/office/drawing/2014/main" id="{58847201-A210-433F-BD6D-D21380EC9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65" y="899736"/>
            <a:ext cx="3192298" cy="2394223"/>
          </a:xfrm>
          <a:prstGeom prst="rect">
            <a:avLst/>
          </a:prstGeom>
        </p:spPr>
      </p:pic>
      <p:pic>
        <p:nvPicPr>
          <p:cNvPr id="11" name="Obrázek 10" descr="Obsah obrázku stůl, osoba, vsedě, interiér&#10;&#10;Popis byl vytvořen automaticky">
            <a:extLst>
              <a:ext uri="{FF2B5EF4-FFF2-40B4-BE49-F238E27FC236}">
                <a16:creationId xmlns:a16="http://schemas.microsoft.com/office/drawing/2014/main" id="{D317F61E-F171-4495-B85F-0EB0C8150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95" y="894973"/>
            <a:ext cx="3204999" cy="2403749"/>
          </a:xfrm>
          <a:prstGeom prst="rect">
            <a:avLst/>
          </a:prstGeom>
        </p:spPr>
      </p:pic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17D3BCB-3133-4759-AAAB-99436AFA0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44715" y="500698"/>
            <a:ext cx="2394223" cy="3192298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1B32CF-63A3-4681-908E-E3DED4D37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10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3D5394-57B7-4134-AF18-6A72B8FC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480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7CB7A3-A3CE-4F01-B6E1-2C335238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spcAft>
                <a:spcPts val="560"/>
              </a:spcAft>
            </a:pPr>
            <a:r>
              <a:rPr lang="cs-CZ" i="1" dirty="0">
                <a:solidFill>
                  <a:srgbClr val="333333"/>
                </a:solidFill>
                <a:latin typeface="Arial" panose="020B0604020202020204" pitchFamily="34" charset="0"/>
              </a:rPr>
              <a:t>Tento projekt je realizován za finanční podpory programu Erasmus+ Evropské unie." </a:t>
            </a:r>
            <a:r>
              <a:rPr lang="cs-CZ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cs-CZ" sz="36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560"/>
              </a:spcAft>
            </a:pPr>
            <a:r>
              <a:rPr lang="cs-CZ" i="1" dirty="0">
                <a:solidFill>
                  <a:srgbClr val="333333"/>
                </a:solidFill>
                <a:latin typeface="Arial" panose="020B0604020202020204" pitchFamily="34" charset="0"/>
              </a:rPr>
              <a:t>Za obsah sdělení odpovídá výlučně autor. Sdělení nereprezentuje názory Evropské komise a Evropská komise neodpovídá za použití informací, jež jsou jeho obsahem.</a:t>
            </a:r>
            <a:endParaRPr lang="cs-CZ" sz="36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31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433A2-86BD-4912-B9F6-B00E7D10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6156790" cy="1609344"/>
          </a:xfrm>
        </p:spPr>
        <p:txBody>
          <a:bodyPr anchor="ctr">
            <a:normAutofit/>
          </a:bodyPr>
          <a:lstStyle/>
          <a:p>
            <a:pPr algn="r"/>
            <a:r>
              <a:rPr lang="cs-CZ" sz="2600" i="1">
                <a:latin typeface="Arial" panose="020B0604020202020204" pitchFamily="34" charset="0"/>
              </a:rPr>
              <a:t>Tento projekt je realizován za finanční podpory programu Erasmus+ Evropské unie.</a:t>
            </a:r>
            <a:br>
              <a:rPr lang="cs-CZ" sz="2600"/>
            </a:br>
            <a:endParaRPr lang="cs-CZ" sz="26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189617-6803-4DC9-B453-4B9E8BC4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136" y="1343264"/>
            <a:ext cx="10037064" cy="20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C06C3-ADF5-4C9B-BC76-A65C9077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4511896"/>
            <a:ext cx="3703321" cy="1609345"/>
          </a:xfrm>
        </p:spPr>
        <p:txBody>
          <a:bodyPr anchor="ctr">
            <a:normAutofit/>
          </a:bodyPr>
          <a:lstStyle/>
          <a:p>
            <a:endParaRPr lang="cs-CZ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C6F186-990E-4A9E-9C75-88580953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99830760-26BB-4DF9-938D-77E5D34C8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D0F8D3-A369-4454-AC20-80906745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804335"/>
            <a:ext cx="5712824" cy="1917518"/>
          </a:xfrm>
        </p:spPr>
        <p:txBody>
          <a:bodyPr>
            <a:normAutofit/>
          </a:bodyPr>
          <a:lstStyle/>
          <a:p>
            <a:r>
              <a:rPr lang="cs-CZ" dirty="0"/>
              <a:t>Brighton</a:t>
            </a:r>
          </a:p>
        </p:txBody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11C450B1-FC9A-4536-9015-7956DB37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cs-CZ" dirty="0"/>
              <a:t>Krásné pobřežní město Anglie</a:t>
            </a:r>
          </a:p>
          <a:p>
            <a:r>
              <a:rPr lang="cs-CZ" dirty="0"/>
              <a:t>Turistická destinace</a:t>
            </a:r>
          </a:p>
          <a:p>
            <a:r>
              <a:rPr lang="cs-CZ" dirty="0"/>
              <a:t>Množství jazykových škol</a:t>
            </a:r>
          </a:p>
          <a:p>
            <a:endParaRPr lang="en-US" sz="1800" dirty="0"/>
          </a:p>
        </p:txBody>
      </p:sp>
      <p:pic>
        <p:nvPicPr>
          <p:cNvPr id="2050" name="Picture 2" descr="Výsledek obrázku pro brighton england">
            <a:extLst>
              <a:ext uri="{FF2B5EF4-FFF2-40B4-BE49-F238E27FC236}">
                <a16:creationId xmlns:a16="http://schemas.microsoft.com/office/drawing/2014/main" id="{0E4CB801-DECC-4B36-8AAA-A2BF97BCA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r="10910" b="-2"/>
          <a:stretch/>
        </p:blipFill>
        <p:spPr bwMode="auto">
          <a:xfrm>
            <a:off x="7853983" y="-2"/>
            <a:ext cx="4329965" cy="3793338"/>
          </a:xfrm>
          <a:custGeom>
            <a:avLst/>
            <a:gdLst>
              <a:gd name="connsiteX0" fmla="*/ 620085 w 4329965"/>
              <a:gd name="connsiteY0" fmla="*/ 0 h 3793338"/>
              <a:gd name="connsiteX1" fmla="*/ 4329965 w 4329965"/>
              <a:gd name="connsiteY1" fmla="*/ 0 h 3793338"/>
              <a:gd name="connsiteX2" fmla="*/ 4329965 w 4329965"/>
              <a:gd name="connsiteY2" fmla="*/ 2733720 h 3793338"/>
              <a:gd name="connsiteX3" fmla="*/ 4251051 w 4329965"/>
              <a:gd name="connsiteY3" fmla="*/ 2820548 h 3793338"/>
              <a:gd name="connsiteX4" fmla="*/ 2611921 w 4329965"/>
              <a:gd name="connsiteY4" fmla="*/ 3499497 h 3793338"/>
              <a:gd name="connsiteX5" fmla="*/ 293841 w 4329965"/>
              <a:gd name="connsiteY5" fmla="*/ 1181418 h 3793338"/>
              <a:gd name="connsiteX6" fmla="*/ 573621 w 4329965"/>
              <a:gd name="connsiteY6" fmla="*/ 76483 h 3793338"/>
              <a:gd name="connsiteX7" fmla="*/ 284617 w 4329965"/>
              <a:gd name="connsiteY7" fmla="*/ 0 h 3793338"/>
              <a:gd name="connsiteX8" fmla="*/ 543760 w 4329965"/>
              <a:gd name="connsiteY8" fmla="*/ 0 h 3793338"/>
              <a:gd name="connsiteX9" fmla="*/ 516204 w 4329965"/>
              <a:gd name="connsiteY9" fmla="*/ 45359 h 3793338"/>
              <a:gd name="connsiteX10" fmla="*/ 228543 w 4329965"/>
              <a:gd name="connsiteY10" fmla="*/ 1181418 h 3793338"/>
              <a:gd name="connsiteX11" fmla="*/ 2611921 w 4329965"/>
              <a:gd name="connsiteY11" fmla="*/ 3564795 h 3793338"/>
              <a:gd name="connsiteX12" fmla="*/ 4297223 w 4329965"/>
              <a:gd name="connsiteY12" fmla="*/ 2866720 h 3793338"/>
              <a:gd name="connsiteX13" fmla="*/ 4329965 w 4329965"/>
              <a:gd name="connsiteY13" fmla="*/ 2830694 h 3793338"/>
              <a:gd name="connsiteX14" fmla="*/ 4329965 w 4329965"/>
              <a:gd name="connsiteY14" fmla="*/ 3145443 h 3793338"/>
              <a:gd name="connsiteX15" fmla="*/ 4273345 w 4329965"/>
              <a:gd name="connsiteY15" fmla="*/ 3196903 h 3793338"/>
              <a:gd name="connsiteX16" fmla="*/ 2611921 w 4329965"/>
              <a:gd name="connsiteY16" fmla="*/ 3793338 h 3793338"/>
              <a:gd name="connsiteX17" fmla="*/ 0 w 4329965"/>
              <a:gd name="connsiteY17" fmla="*/ 1181418 h 3793338"/>
              <a:gd name="connsiteX18" fmla="*/ 205258 w 4329965"/>
              <a:gd name="connsiteY18" fmla="*/ 164740 h 37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F12B191D-14E0-48C6-9541-2DC3B7D1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2035" y="0"/>
            <a:ext cx="4329965" cy="3793338"/>
          </a:xfrm>
          <a:custGeom>
            <a:avLst/>
            <a:gdLst>
              <a:gd name="connsiteX0" fmla="*/ 620085 w 4329965"/>
              <a:gd name="connsiteY0" fmla="*/ 0 h 3793338"/>
              <a:gd name="connsiteX1" fmla="*/ 4329965 w 4329965"/>
              <a:gd name="connsiteY1" fmla="*/ 0 h 3793338"/>
              <a:gd name="connsiteX2" fmla="*/ 4329965 w 4329965"/>
              <a:gd name="connsiteY2" fmla="*/ 2733720 h 3793338"/>
              <a:gd name="connsiteX3" fmla="*/ 4251051 w 4329965"/>
              <a:gd name="connsiteY3" fmla="*/ 2820548 h 3793338"/>
              <a:gd name="connsiteX4" fmla="*/ 2611921 w 4329965"/>
              <a:gd name="connsiteY4" fmla="*/ 3499497 h 3793338"/>
              <a:gd name="connsiteX5" fmla="*/ 293841 w 4329965"/>
              <a:gd name="connsiteY5" fmla="*/ 1181418 h 3793338"/>
              <a:gd name="connsiteX6" fmla="*/ 573621 w 4329965"/>
              <a:gd name="connsiteY6" fmla="*/ 76483 h 3793338"/>
              <a:gd name="connsiteX7" fmla="*/ 284617 w 4329965"/>
              <a:gd name="connsiteY7" fmla="*/ 0 h 3793338"/>
              <a:gd name="connsiteX8" fmla="*/ 543760 w 4329965"/>
              <a:gd name="connsiteY8" fmla="*/ 0 h 3793338"/>
              <a:gd name="connsiteX9" fmla="*/ 516204 w 4329965"/>
              <a:gd name="connsiteY9" fmla="*/ 45359 h 3793338"/>
              <a:gd name="connsiteX10" fmla="*/ 228543 w 4329965"/>
              <a:gd name="connsiteY10" fmla="*/ 1181418 h 3793338"/>
              <a:gd name="connsiteX11" fmla="*/ 2611921 w 4329965"/>
              <a:gd name="connsiteY11" fmla="*/ 3564795 h 3793338"/>
              <a:gd name="connsiteX12" fmla="*/ 4297223 w 4329965"/>
              <a:gd name="connsiteY12" fmla="*/ 2866720 h 3793338"/>
              <a:gd name="connsiteX13" fmla="*/ 4329965 w 4329965"/>
              <a:gd name="connsiteY13" fmla="*/ 2830694 h 3793338"/>
              <a:gd name="connsiteX14" fmla="*/ 4329965 w 4329965"/>
              <a:gd name="connsiteY14" fmla="*/ 3145443 h 3793338"/>
              <a:gd name="connsiteX15" fmla="*/ 4273345 w 4329965"/>
              <a:gd name="connsiteY15" fmla="*/ 3196903 h 3793338"/>
              <a:gd name="connsiteX16" fmla="*/ 2611921 w 4329965"/>
              <a:gd name="connsiteY16" fmla="*/ 3793338 h 3793338"/>
              <a:gd name="connsiteX17" fmla="*/ 0 w 4329965"/>
              <a:gd name="connsiteY17" fmla="*/ 1181418 h 3793338"/>
              <a:gd name="connsiteX18" fmla="*/ 205258 w 4329965"/>
              <a:gd name="connsiteY18" fmla="*/ 164740 h 37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2052" name="Picture 4" descr="Výsledek obrázku pro brighton england">
            <a:extLst>
              <a:ext uri="{FF2B5EF4-FFF2-40B4-BE49-F238E27FC236}">
                <a16:creationId xmlns:a16="http://schemas.microsoft.com/office/drawing/2014/main" id="{E52A7AEC-9844-460D-83C4-233766030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r="19295" b="-1"/>
          <a:stretch/>
        </p:blipFill>
        <p:spPr bwMode="auto">
          <a:xfrm>
            <a:off x="5679762" y="2646306"/>
            <a:ext cx="3197072" cy="3197072"/>
          </a:xfrm>
          <a:custGeom>
            <a:avLst/>
            <a:gdLst>
              <a:gd name="connsiteX0" fmla="*/ 1598536 w 3197072"/>
              <a:gd name="connsiteY0" fmla="*/ 179835 h 3197072"/>
              <a:gd name="connsiteX1" fmla="*/ 3017237 w 3197072"/>
              <a:gd name="connsiteY1" fmla="*/ 1598536 h 3197072"/>
              <a:gd name="connsiteX2" fmla="*/ 1598536 w 3197072"/>
              <a:gd name="connsiteY2" fmla="*/ 3017237 h 3197072"/>
              <a:gd name="connsiteX3" fmla="*/ 179836 w 3197072"/>
              <a:gd name="connsiteY3" fmla="*/ 1598536 h 3197072"/>
              <a:gd name="connsiteX4" fmla="*/ 1598536 w 3197072"/>
              <a:gd name="connsiteY4" fmla="*/ 179835 h 3197072"/>
              <a:gd name="connsiteX5" fmla="*/ 1598536 w 3197072"/>
              <a:gd name="connsiteY5" fmla="*/ 139872 h 3197072"/>
              <a:gd name="connsiteX6" fmla="*/ 139872 w 3197072"/>
              <a:gd name="connsiteY6" fmla="*/ 1598536 h 3197072"/>
              <a:gd name="connsiteX7" fmla="*/ 1598536 w 3197072"/>
              <a:gd name="connsiteY7" fmla="*/ 3057200 h 3197072"/>
              <a:gd name="connsiteX8" fmla="*/ 3057200 w 3197072"/>
              <a:gd name="connsiteY8" fmla="*/ 1598536 h 3197072"/>
              <a:gd name="connsiteX9" fmla="*/ 1598536 w 3197072"/>
              <a:gd name="connsiteY9" fmla="*/ 139872 h 3197072"/>
              <a:gd name="connsiteX10" fmla="*/ 1598536 w 3197072"/>
              <a:gd name="connsiteY10" fmla="*/ 0 h 3197072"/>
              <a:gd name="connsiteX11" fmla="*/ 3197072 w 3197072"/>
              <a:gd name="connsiteY11" fmla="*/ 1598536 h 3197072"/>
              <a:gd name="connsiteX12" fmla="*/ 1598536 w 3197072"/>
              <a:gd name="connsiteY12" fmla="*/ 3197072 h 3197072"/>
              <a:gd name="connsiteX13" fmla="*/ 0 w 3197072"/>
              <a:gd name="connsiteY13" fmla="*/ 1598536 h 3197072"/>
              <a:gd name="connsiteX14" fmla="*/ 1598536 w 3197072"/>
              <a:gd name="connsiteY14" fmla="*/ 0 h 319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7072" h="3197072">
                <a:moveTo>
                  <a:pt x="1598536" y="179835"/>
                </a:moveTo>
                <a:cubicBezTo>
                  <a:pt x="2382063" y="179835"/>
                  <a:pt x="3017237" y="815009"/>
                  <a:pt x="3017237" y="1598536"/>
                </a:cubicBezTo>
                <a:cubicBezTo>
                  <a:pt x="3017237" y="2382063"/>
                  <a:pt x="2382063" y="3017237"/>
                  <a:pt x="1598536" y="3017237"/>
                </a:cubicBezTo>
                <a:cubicBezTo>
                  <a:pt x="815009" y="3017237"/>
                  <a:pt x="179836" y="2382063"/>
                  <a:pt x="179836" y="1598536"/>
                </a:cubicBezTo>
                <a:cubicBezTo>
                  <a:pt x="179836" y="815009"/>
                  <a:pt x="815009" y="179835"/>
                  <a:pt x="1598536" y="179835"/>
                </a:cubicBezTo>
                <a:close/>
                <a:moveTo>
                  <a:pt x="1598536" y="139872"/>
                </a:moveTo>
                <a:cubicBezTo>
                  <a:pt x="792938" y="139872"/>
                  <a:pt x="139872" y="792939"/>
                  <a:pt x="139872" y="1598536"/>
                </a:cubicBezTo>
                <a:cubicBezTo>
                  <a:pt x="139872" y="2404134"/>
                  <a:pt x="792938" y="3057200"/>
                  <a:pt x="1598536" y="3057200"/>
                </a:cubicBezTo>
                <a:cubicBezTo>
                  <a:pt x="2404134" y="3057200"/>
                  <a:pt x="3057200" y="2404134"/>
                  <a:pt x="3057200" y="1598536"/>
                </a:cubicBezTo>
                <a:cubicBezTo>
                  <a:pt x="3057200" y="792939"/>
                  <a:pt x="2404134" y="139872"/>
                  <a:pt x="1598536" y="139872"/>
                </a:cubicBezTo>
                <a:close/>
                <a:moveTo>
                  <a:pt x="1598536" y="0"/>
                </a:moveTo>
                <a:cubicBezTo>
                  <a:pt x="2481383" y="0"/>
                  <a:pt x="3197072" y="715689"/>
                  <a:pt x="3197072" y="1598536"/>
                </a:cubicBezTo>
                <a:cubicBezTo>
                  <a:pt x="3197072" y="2481383"/>
                  <a:pt x="2481383" y="3197072"/>
                  <a:pt x="1598536" y="3197072"/>
                </a:cubicBezTo>
                <a:cubicBezTo>
                  <a:pt x="715689" y="3197072"/>
                  <a:pt x="0" y="2481383"/>
                  <a:pt x="0" y="1598536"/>
                </a:cubicBezTo>
                <a:cubicBezTo>
                  <a:pt x="0" y="715689"/>
                  <a:pt x="715689" y="0"/>
                  <a:pt x="15985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575806C2-AB07-4F56-936F-6EA1070F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762" y="2646306"/>
            <a:ext cx="3197072" cy="319707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69923DF-00DF-45A6-86A0-5AD7FE49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42428" y="6229681"/>
            <a:ext cx="457200" cy="457200"/>
            <a:chOff x="11361456" y="6195813"/>
            <a:chExt cx="548640" cy="54864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32CF2C9B-5727-4B1C-9BEF-9E7BB40F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E8D297F-5AA5-452D-BA3A-F410FA845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2054" name="Picture 6" descr="Výsledek obrázku pro brighton england">
            <a:extLst>
              <a:ext uri="{FF2B5EF4-FFF2-40B4-BE49-F238E27FC236}">
                <a16:creationId xmlns:a16="http://schemas.microsoft.com/office/drawing/2014/main" id="{D62CA187-CF07-4269-8ADF-D78E13935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14458" b="2"/>
          <a:stretch/>
        </p:blipFill>
        <p:spPr bwMode="auto">
          <a:xfrm>
            <a:off x="8775850" y="3931477"/>
            <a:ext cx="3416150" cy="2926525"/>
          </a:xfrm>
          <a:custGeom>
            <a:avLst/>
            <a:gdLst>
              <a:gd name="connsiteX0" fmla="*/ 2001856 w 3416150"/>
              <a:gd name="connsiteY0" fmla="*/ 225209 h 2926525"/>
              <a:gd name="connsiteX1" fmla="*/ 3372804 w 3416150"/>
              <a:gd name="connsiteY1" fmla="*/ 871744 h 2926525"/>
              <a:gd name="connsiteX2" fmla="*/ 3416150 w 3416150"/>
              <a:gd name="connsiteY2" fmla="*/ 929710 h 2926525"/>
              <a:gd name="connsiteX3" fmla="*/ 3416150 w 3416150"/>
              <a:gd name="connsiteY3" fmla="*/ 2926525 h 2926525"/>
              <a:gd name="connsiteX4" fmla="*/ 486913 w 3416150"/>
              <a:gd name="connsiteY4" fmla="*/ 2926525 h 2926525"/>
              <a:gd name="connsiteX5" fmla="*/ 439641 w 3416150"/>
              <a:gd name="connsiteY5" fmla="*/ 2848713 h 2926525"/>
              <a:gd name="connsiteX6" fmla="*/ 225209 w 3416150"/>
              <a:gd name="connsiteY6" fmla="*/ 2001857 h 2926525"/>
              <a:gd name="connsiteX7" fmla="*/ 2001856 w 3416150"/>
              <a:gd name="connsiteY7" fmla="*/ 225209 h 2926525"/>
              <a:gd name="connsiteX8" fmla="*/ 2001856 w 3416150"/>
              <a:gd name="connsiteY8" fmla="*/ 0 h 2926525"/>
              <a:gd name="connsiteX9" fmla="*/ 3275223 w 3416150"/>
              <a:gd name="connsiteY9" fmla="*/ 457127 h 2926525"/>
              <a:gd name="connsiteX10" fmla="*/ 3416150 w 3416150"/>
              <a:gd name="connsiteY10" fmla="*/ 585210 h 2926525"/>
              <a:gd name="connsiteX11" fmla="*/ 3416150 w 3416150"/>
              <a:gd name="connsiteY11" fmla="*/ 846232 h 2926525"/>
              <a:gd name="connsiteX12" fmla="*/ 3411422 w 3416150"/>
              <a:gd name="connsiteY12" fmla="*/ 839910 h 2926525"/>
              <a:gd name="connsiteX13" fmla="*/ 2001856 w 3416150"/>
              <a:gd name="connsiteY13" fmla="*/ 175163 h 2926525"/>
              <a:gd name="connsiteX14" fmla="*/ 175162 w 3416150"/>
              <a:gd name="connsiteY14" fmla="*/ 2001857 h 2926525"/>
              <a:gd name="connsiteX15" fmla="*/ 395634 w 3416150"/>
              <a:gd name="connsiteY15" fmla="*/ 2872568 h 2926525"/>
              <a:gd name="connsiteX16" fmla="*/ 428414 w 3416150"/>
              <a:gd name="connsiteY16" fmla="*/ 2926525 h 2926525"/>
              <a:gd name="connsiteX17" fmla="*/ 227385 w 3416150"/>
              <a:gd name="connsiteY17" fmla="*/ 2926525 h 2926525"/>
              <a:gd name="connsiteX18" fmla="*/ 157316 w 3416150"/>
              <a:gd name="connsiteY18" fmla="*/ 2781070 h 2926525"/>
              <a:gd name="connsiteX19" fmla="*/ 0 w 3416150"/>
              <a:gd name="connsiteY19" fmla="*/ 2001857 h 2926525"/>
              <a:gd name="connsiteX20" fmla="*/ 2001856 w 3416150"/>
              <a:gd name="connsiteY20" fmla="*/ 0 h 29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D55F217F-C24D-4846-B638-491EF6D27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850" y="3931475"/>
            <a:ext cx="3416150" cy="2926525"/>
          </a:xfrm>
          <a:custGeom>
            <a:avLst/>
            <a:gdLst>
              <a:gd name="connsiteX0" fmla="*/ 2001856 w 3416150"/>
              <a:gd name="connsiteY0" fmla="*/ 225209 h 2926525"/>
              <a:gd name="connsiteX1" fmla="*/ 3372804 w 3416150"/>
              <a:gd name="connsiteY1" fmla="*/ 871744 h 2926525"/>
              <a:gd name="connsiteX2" fmla="*/ 3416150 w 3416150"/>
              <a:gd name="connsiteY2" fmla="*/ 929710 h 2926525"/>
              <a:gd name="connsiteX3" fmla="*/ 3416150 w 3416150"/>
              <a:gd name="connsiteY3" fmla="*/ 2926525 h 2926525"/>
              <a:gd name="connsiteX4" fmla="*/ 486913 w 3416150"/>
              <a:gd name="connsiteY4" fmla="*/ 2926525 h 2926525"/>
              <a:gd name="connsiteX5" fmla="*/ 439641 w 3416150"/>
              <a:gd name="connsiteY5" fmla="*/ 2848713 h 2926525"/>
              <a:gd name="connsiteX6" fmla="*/ 225209 w 3416150"/>
              <a:gd name="connsiteY6" fmla="*/ 2001857 h 2926525"/>
              <a:gd name="connsiteX7" fmla="*/ 2001856 w 3416150"/>
              <a:gd name="connsiteY7" fmla="*/ 225209 h 2926525"/>
              <a:gd name="connsiteX8" fmla="*/ 2001856 w 3416150"/>
              <a:gd name="connsiteY8" fmla="*/ 0 h 2926525"/>
              <a:gd name="connsiteX9" fmla="*/ 3275223 w 3416150"/>
              <a:gd name="connsiteY9" fmla="*/ 457127 h 2926525"/>
              <a:gd name="connsiteX10" fmla="*/ 3416150 w 3416150"/>
              <a:gd name="connsiteY10" fmla="*/ 585210 h 2926525"/>
              <a:gd name="connsiteX11" fmla="*/ 3416150 w 3416150"/>
              <a:gd name="connsiteY11" fmla="*/ 846232 h 2926525"/>
              <a:gd name="connsiteX12" fmla="*/ 3411422 w 3416150"/>
              <a:gd name="connsiteY12" fmla="*/ 839910 h 2926525"/>
              <a:gd name="connsiteX13" fmla="*/ 2001856 w 3416150"/>
              <a:gd name="connsiteY13" fmla="*/ 175163 h 2926525"/>
              <a:gd name="connsiteX14" fmla="*/ 175162 w 3416150"/>
              <a:gd name="connsiteY14" fmla="*/ 2001857 h 2926525"/>
              <a:gd name="connsiteX15" fmla="*/ 395634 w 3416150"/>
              <a:gd name="connsiteY15" fmla="*/ 2872568 h 2926525"/>
              <a:gd name="connsiteX16" fmla="*/ 428414 w 3416150"/>
              <a:gd name="connsiteY16" fmla="*/ 2926525 h 2926525"/>
              <a:gd name="connsiteX17" fmla="*/ 227385 w 3416150"/>
              <a:gd name="connsiteY17" fmla="*/ 2926525 h 2926525"/>
              <a:gd name="connsiteX18" fmla="*/ 157316 w 3416150"/>
              <a:gd name="connsiteY18" fmla="*/ 2781070 h 2926525"/>
              <a:gd name="connsiteX19" fmla="*/ 0 w 3416150"/>
              <a:gd name="connsiteY19" fmla="*/ 2001857 h 2926525"/>
              <a:gd name="connsiteX20" fmla="*/ 2001856 w 3416150"/>
              <a:gd name="connsiteY20" fmla="*/ 0 h 29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6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patro, interiér, místnost, okno&#10;&#10;Popis byl vytvořen automaticky">
            <a:extLst>
              <a:ext uri="{FF2B5EF4-FFF2-40B4-BE49-F238E27FC236}">
                <a16:creationId xmlns:a16="http://schemas.microsoft.com/office/drawing/2014/main" id="{05ADDE99-DBEF-4356-A305-D4C1D6187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4" r="-1" b="-1"/>
          <a:stretch/>
        </p:blipFill>
        <p:spPr>
          <a:xfrm>
            <a:off x="20" y="10"/>
            <a:ext cx="2971357" cy="3352846"/>
          </a:xfrm>
          <a:prstGeom prst="rect">
            <a:avLst/>
          </a:prstGeom>
        </p:spPr>
      </p:pic>
      <p:pic>
        <p:nvPicPr>
          <p:cNvPr id="9" name="Zástupný obsah 8" descr="Obsah obrázku interiér, okno, budova, místnost&#10;&#10;Popis byl vytvořen automaticky">
            <a:extLst>
              <a:ext uri="{FF2B5EF4-FFF2-40B4-BE49-F238E27FC236}">
                <a16:creationId xmlns:a16="http://schemas.microsoft.com/office/drawing/2014/main" id="{8EA7F971-5B69-406F-85F1-576CC898A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1" r="13271" b="-2"/>
          <a:stretch/>
        </p:blipFill>
        <p:spPr>
          <a:xfrm>
            <a:off x="3127672" y="-1"/>
            <a:ext cx="2971377" cy="5049079"/>
          </a:xfrm>
          <a:custGeom>
            <a:avLst/>
            <a:gdLst>
              <a:gd name="connsiteX0" fmla="*/ 0 w 2971377"/>
              <a:gd name="connsiteY0" fmla="*/ 0 h 5049079"/>
              <a:gd name="connsiteX1" fmla="*/ 2971377 w 2971377"/>
              <a:gd name="connsiteY1" fmla="*/ 0 h 5049079"/>
              <a:gd name="connsiteX2" fmla="*/ 2971377 w 2971377"/>
              <a:gd name="connsiteY2" fmla="*/ 5049079 h 5049079"/>
              <a:gd name="connsiteX3" fmla="*/ 949962 w 2971377"/>
              <a:gd name="connsiteY3" fmla="*/ 5049079 h 5049079"/>
              <a:gd name="connsiteX4" fmla="*/ 949962 w 2971377"/>
              <a:gd name="connsiteY4" fmla="*/ 3352857 h 5049079"/>
              <a:gd name="connsiteX5" fmla="*/ 0 w 2971377"/>
              <a:gd name="connsiteY5" fmla="*/ 3352857 h 504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377" h="5049079">
                <a:moveTo>
                  <a:pt x="0" y="0"/>
                </a:moveTo>
                <a:lnTo>
                  <a:pt x="2971377" y="0"/>
                </a:lnTo>
                <a:lnTo>
                  <a:pt x="2971377" y="5049079"/>
                </a:lnTo>
                <a:lnTo>
                  <a:pt x="949962" y="5049079"/>
                </a:lnTo>
                <a:lnTo>
                  <a:pt x="949962" y="3352857"/>
                </a:lnTo>
                <a:lnTo>
                  <a:pt x="0" y="3352857"/>
                </a:lnTo>
                <a:close/>
              </a:path>
            </a:pathLst>
          </a:custGeom>
        </p:spPr>
      </p:pic>
      <p:pic>
        <p:nvPicPr>
          <p:cNvPr id="5" name="Zástupný obsah 4" descr="Obsah obrázku budova, exteriér, kámen, vsedě&#10;&#10;Popis byl vytvořen automaticky">
            <a:extLst>
              <a:ext uri="{FF2B5EF4-FFF2-40B4-BE49-F238E27FC236}">
                <a16:creationId xmlns:a16="http://schemas.microsoft.com/office/drawing/2014/main" id="{8782CB69-0740-46DD-8FEE-AC2EC0A5E5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8" r="-3" b="15282"/>
          <a:stretch/>
        </p:blipFill>
        <p:spPr>
          <a:xfrm>
            <a:off x="20" y="3495598"/>
            <a:ext cx="3920305" cy="3362402"/>
          </a:xfrm>
          <a:prstGeom prst="rect">
            <a:avLst/>
          </a:prstGeom>
        </p:spPr>
      </p:pic>
      <p:pic>
        <p:nvPicPr>
          <p:cNvPr id="7" name="Obrázek 6" descr="Obsah obrázku exteriér, silnice, ulice, budova&#10;&#10;Popis byl vytvořen automaticky">
            <a:extLst>
              <a:ext uri="{FF2B5EF4-FFF2-40B4-BE49-F238E27FC236}">
                <a16:creationId xmlns:a16="http://schemas.microsoft.com/office/drawing/2014/main" id="{C30F557F-8F9F-4D45-A32D-9CA0AD79C5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3" b="-2"/>
          <a:stretch/>
        </p:blipFill>
        <p:spPr>
          <a:xfrm>
            <a:off x="4076619" y="5200650"/>
            <a:ext cx="2027001" cy="165992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30CF515-E0ED-4921-99B2-EF60F39D9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5343" y="0"/>
            <a:ext cx="5936656" cy="6857999"/>
          </a:xfrm>
          <a:prstGeom prst="rect">
            <a:avLst/>
          </a:prstGeom>
          <a:blipFill dpi="0" rotWithShape="1">
            <a:blip r:embed="rId6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287F5C-AFCC-4BA7-81B6-DEBF715B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818" y="484632"/>
            <a:ext cx="513956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000"/>
              <a:t>The English language centre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8669F3D-1C1F-47C9-9FA8-8AAE30504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819" y="2121408"/>
            <a:ext cx="5139565" cy="4050792"/>
          </a:xfrm>
        </p:spPr>
        <p:txBody>
          <a:bodyPr>
            <a:normAutofit/>
          </a:bodyPr>
          <a:lstStyle/>
          <a:p>
            <a:r>
              <a:rPr lang="cs-CZ" sz="1800" dirty="0"/>
              <a:t>Nezisková organizace</a:t>
            </a:r>
          </a:p>
          <a:p>
            <a:r>
              <a:rPr lang="cs-CZ" sz="1800" dirty="0"/>
              <a:t>Moderní vybavení v  historických prostorech</a:t>
            </a:r>
          </a:p>
          <a:p>
            <a:r>
              <a:rPr lang="cs-CZ" sz="1800" dirty="0"/>
              <a:t>Hodnoty – kvalita, inovace, respekt, spolupráce</a:t>
            </a:r>
            <a:endParaRPr lang="en-US" sz="1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048939-26DF-4DAF-87A6-7662CF40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527858-3E63-40D6-856D-07825A1AA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2BA08F-31D8-4AA3-897D-E4D4E3D12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12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Zástupný obsah 4" descr="Obsah obrázku stůl, pracovní stůl, kancelář, místnost&#10;&#10;Popis byl vytvořen automaticky">
            <a:extLst>
              <a:ext uri="{FF2B5EF4-FFF2-40B4-BE49-F238E27FC236}">
                <a16:creationId xmlns:a16="http://schemas.microsoft.com/office/drawing/2014/main" id="{53A08335-DA95-4554-8E7E-86DD5ADDE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75" y="505224"/>
            <a:ext cx="4080213" cy="30601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A66C69-48E7-42E5-9843-8B284C96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učebna</a:t>
            </a:r>
          </a:p>
        </p:txBody>
      </p:sp>
      <p:pic>
        <p:nvPicPr>
          <p:cNvPr id="7" name="Obrázek 6" descr="Obsah obrázku interiér, stůl, pracovní stůl, přenosný počítač&#10;&#10;Popis byl vytvořen automaticky">
            <a:extLst>
              <a:ext uri="{FF2B5EF4-FFF2-40B4-BE49-F238E27FC236}">
                <a16:creationId xmlns:a16="http://schemas.microsoft.com/office/drawing/2014/main" id="{50E93DF0-F94A-43DB-A2E4-6A0AFE65A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11" y="505223"/>
            <a:ext cx="4080213" cy="306016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9BD875-41EA-4FD0-A006-3F12E8F11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55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30B7C-C0AB-4258-B7D7-29240C0D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Clil kurz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2133481-AE37-4C5B-A2C9-6C8EC26F5C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212164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57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7D1C3-5E09-41BD-A02A-345134C4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00" y="484632"/>
            <a:ext cx="7495874" cy="1609344"/>
          </a:xfrm>
        </p:spPr>
        <p:txBody>
          <a:bodyPr>
            <a:normAutofit/>
          </a:bodyPr>
          <a:lstStyle/>
          <a:p>
            <a:r>
              <a:rPr lang="cs-CZ" dirty="0"/>
              <a:t>Clil kurz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ECE431-B075-446A-984B-8658F779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00" y="2121408"/>
            <a:ext cx="7495874" cy="4050792"/>
          </a:xfrm>
        </p:spPr>
        <p:txBody>
          <a:bodyPr>
            <a:normAutofit/>
          </a:bodyPr>
          <a:lstStyle/>
          <a:p>
            <a:r>
              <a:rPr lang="cs-CZ" dirty="0"/>
              <a:t>CLIL (</a:t>
            </a:r>
            <a:r>
              <a:rPr lang="cs-CZ" b="1" dirty="0" err="1"/>
              <a:t>C</a:t>
            </a:r>
            <a:r>
              <a:rPr lang="cs-CZ" dirty="0" err="1"/>
              <a:t>ontent</a:t>
            </a:r>
            <a:r>
              <a:rPr lang="cs-CZ" dirty="0"/>
              <a:t> </a:t>
            </a:r>
            <a:r>
              <a:rPr lang="cs-CZ" b="1" dirty="0" err="1"/>
              <a:t>L</a:t>
            </a:r>
            <a:r>
              <a:rPr lang="cs-CZ" dirty="0" err="1"/>
              <a:t>anguage</a:t>
            </a:r>
            <a:r>
              <a:rPr lang="cs-CZ" dirty="0"/>
              <a:t> </a:t>
            </a:r>
            <a:r>
              <a:rPr lang="cs-CZ" b="1" dirty="0" err="1"/>
              <a:t>I</a:t>
            </a:r>
            <a:r>
              <a:rPr lang="cs-CZ" dirty="0" err="1"/>
              <a:t>ntegrated</a:t>
            </a:r>
            <a:r>
              <a:rPr lang="cs-CZ" dirty="0"/>
              <a:t> </a:t>
            </a:r>
            <a:r>
              <a:rPr lang="cs-CZ" b="1" dirty="0"/>
              <a:t>L</a:t>
            </a:r>
            <a:r>
              <a:rPr lang="cs-CZ" dirty="0"/>
              <a:t>earning)</a:t>
            </a:r>
          </a:p>
          <a:p>
            <a:pPr lvl="1"/>
            <a:r>
              <a:rPr lang="cs-CZ" dirty="0"/>
              <a:t>Metoda založená na výuce školního předmětu prostřednictvím cizího jazyka</a:t>
            </a:r>
          </a:p>
          <a:p>
            <a:pPr lvl="1"/>
            <a:endParaRPr lang="cs-CZ" dirty="0"/>
          </a:p>
          <a:p>
            <a:r>
              <a:rPr lang="cs-CZ" dirty="0"/>
              <a:t>Patří k významným kurikulárním trendům současného evropského školství</a:t>
            </a:r>
          </a:p>
          <a:p>
            <a:pPr lvl="1"/>
            <a:endParaRPr lang="cs-CZ" dirty="0"/>
          </a:p>
          <a:p>
            <a:r>
              <a:rPr lang="cs-CZ" dirty="0"/>
              <a:t>Obsah před jazykem</a:t>
            </a:r>
          </a:p>
        </p:txBody>
      </p:sp>
      <p:pic>
        <p:nvPicPr>
          <p:cNvPr id="4098" name="Picture 2" descr="Výsledek obrázku pro clil">
            <a:extLst>
              <a:ext uri="{FF2B5EF4-FFF2-40B4-BE49-F238E27FC236}">
                <a16:creationId xmlns:a16="http://schemas.microsoft.com/office/drawing/2014/main" id="{0C1D2344-C974-46F7-8A2D-43BD115D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6189" y="1191666"/>
            <a:ext cx="3112997" cy="150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ýsledek obrázku pro clil">
            <a:extLst>
              <a:ext uri="{FF2B5EF4-FFF2-40B4-BE49-F238E27FC236}">
                <a16:creationId xmlns:a16="http://schemas.microsoft.com/office/drawing/2014/main" id="{4637BE48-EED5-4E7F-9C6E-C39DE6C5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6189" y="3979308"/>
            <a:ext cx="3112997" cy="149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D9EF5-4438-42AD-9A95-0FBFD5D57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Clil kurz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5F7D5D-B825-4F3C-87CA-4B44A7428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Úkoly v průběhu kurzu:</a:t>
            </a:r>
          </a:p>
          <a:p>
            <a:pPr lvl="1"/>
            <a:r>
              <a:rPr lang="cs-CZ" dirty="0"/>
              <a:t>SPRE (</a:t>
            </a:r>
            <a:r>
              <a:rPr lang="cs-CZ" dirty="0" err="1"/>
              <a:t>Situation</a:t>
            </a:r>
            <a:r>
              <a:rPr lang="cs-CZ" dirty="0"/>
              <a:t>, Puzzle, Response, </a:t>
            </a:r>
            <a:r>
              <a:rPr lang="cs-CZ" dirty="0" err="1"/>
              <a:t>Evaluation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1. Popsat situaci a okolnosti, ve které bude probíhat </a:t>
            </a:r>
            <a:r>
              <a:rPr lang="cs-CZ" dirty="0" err="1"/>
              <a:t>CLILová</a:t>
            </a:r>
            <a:r>
              <a:rPr lang="cs-CZ" dirty="0"/>
              <a:t> metoda vyučování.</a:t>
            </a:r>
          </a:p>
          <a:p>
            <a:pPr lvl="2"/>
            <a:r>
              <a:rPr lang="cs-CZ" dirty="0"/>
              <a:t>2. Objasnit obavy, které máme z této metody.</a:t>
            </a:r>
          </a:p>
          <a:p>
            <a:pPr lvl="2"/>
            <a:r>
              <a:rPr lang="cs-CZ" dirty="0"/>
              <a:t>3. Řešení našich obav.</a:t>
            </a:r>
          </a:p>
          <a:p>
            <a:pPr lvl="2"/>
            <a:r>
              <a:rPr lang="cs-CZ" dirty="0"/>
              <a:t>4. Zpětná vazba z vyučování CLIL metodou.</a:t>
            </a:r>
          </a:p>
        </p:txBody>
      </p:sp>
      <p:pic>
        <p:nvPicPr>
          <p:cNvPr id="5122" name="Picture 2" descr="Výsledek obrázku pro CLIL SPRE">
            <a:extLst>
              <a:ext uri="{FF2B5EF4-FFF2-40B4-BE49-F238E27FC236}">
                <a16:creationId xmlns:a16="http://schemas.microsoft.com/office/drawing/2014/main" id="{01F07772-8AA4-423F-85B4-98D064DF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1" y="4080654"/>
            <a:ext cx="59436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1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9E571B-EC04-48E8-A7D9-E5F825B0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Clil kurz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04869-2550-4E2C-8954-C3917ACA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102" y="4790198"/>
            <a:ext cx="2818418" cy="6870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>
                <a:solidFill>
                  <a:srgbClr val="000000"/>
                </a:solidFill>
              </a:rPr>
              <a:t>Teorie duálního kódování</a:t>
            </a:r>
          </a:p>
        </p:txBody>
      </p:sp>
      <p:pic>
        <p:nvPicPr>
          <p:cNvPr id="6146" name="Picture 2" descr="Výsledek obrázku pro dual coding theory">
            <a:extLst>
              <a:ext uri="{FF2B5EF4-FFF2-40B4-BE49-F238E27FC236}">
                <a16:creationId xmlns:a16="http://schemas.microsoft.com/office/drawing/2014/main" id="{8C666909-4311-431A-9417-26D7E15B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780" y="1388911"/>
            <a:ext cx="4813851" cy="40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72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235</Words>
  <Application>Microsoft Office PowerPoint</Application>
  <PresentationFormat>Širokoúhlá obrazovka</PresentationFormat>
  <Paragraphs>45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Rockwell</vt:lpstr>
      <vt:lpstr>Rockwell Condensed</vt:lpstr>
      <vt:lpstr>Rockwell Extra Bold</vt:lpstr>
      <vt:lpstr>Wingdings</vt:lpstr>
      <vt:lpstr>Dřevo</vt:lpstr>
      <vt:lpstr>Clil kurz - Brighton</vt:lpstr>
      <vt:lpstr>Tento projekt je realizován za finanční podpory programu Erasmus+ Evropské unie. </vt:lpstr>
      <vt:lpstr>Brighton</vt:lpstr>
      <vt:lpstr>The English language centre</vt:lpstr>
      <vt:lpstr>učebna</vt:lpstr>
      <vt:lpstr>Clil kurz</vt:lpstr>
      <vt:lpstr>Clil kurz</vt:lpstr>
      <vt:lpstr>Clil kurz</vt:lpstr>
      <vt:lpstr>Clil kurz</vt:lpstr>
      <vt:lpstr>Clil Kurz</vt:lpstr>
      <vt:lpstr>Clil kurz - aktivita</vt:lpstr>
      <vt:lpstr>Clil Kurz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 kurz - Brighton</dc:title>
  <dc:creator>Ondřej Kašlík</dc:creator>
  <cp:lastModifiedBy>Ludmila Fridrichová, Mgr.</cp:lastModifiedBy>
  <cp:revision>4</cp:revision>
  <dcterms:created xsi:type="dcterms:W3CDTF">2019-12-02T22:10:52Z</dcterms:created>
  <dcterms:modified xsi:type="dcterms:W3CDTF">2020-05-17T18:20:32Z</dcterms:modified>
</cp:coreProperties>
</file>